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79"/>
  </p:notesMasterIdLst>
  <p:sldIdLst>
    <p:sldId id="256" r:id="rId2"/>
    <p:sldId id="310" r:id="rId3"/>
    <p:sldId id="306" r:id="rId4"/>
    <p:sldId id="293" r:id="rId5"/>
    <p:sldId id="434" r:id="rId6"/>
    <p:sldId id="263" r:id="rId7"/>
    <p:sldId id="262" r:id="rId8"/>
    <p:sldId id="440" r:id="rId9"/>
    <p:sldId id="439" r:id="rId10"/>
    <p:sldId id="441" r:id="rId11"/>
    <p:sldId id="474" r:id="rId12"/>
    <p:sldId id="475" r:id="rId13"/>
    <p:sldId id="435" r:id="rId14"/>
    <p:sldId id="476" r:id="rId15"/>
    <p:sldId id="368" r:id="rId16"/>
    <p:sldId id="442" r:id="rId17"/>
    <p:sldId id="443" r:id="rId18"/>
    <p:sldId id="444" r:id="rId19"/>
    <p:sldId id="445" r:id="rId20"/>
    <p:sldId id="446" r:id="rId21"/>
    <p:sldId id="450" r:id="rId22"/>
    <p:sldId id="451" r:id="rId23"/>
    <p:sldId id="452" r:id="rId24"/>
    <p:sldId id="453" r:id="rId25"/>
    <p:sldId id="482" r:id="rId26"/>
    <p:sldId id="454" r:id="rId27"/>
    <p:sldId id="455" r:id="rId28"/>
    <p:sldId id="447" r:id="rId29"/>
    <p:sldId id="448" r:id="rId30"/>
    <p:sldId id="366" r:id="rId31"/>
    <p:sldId id="449" r:id="rId32"/>
    <p:sldId id="400" r:id="rId33"/>
    <p:sldId id="401" r:id="rId34"/>
    <p:sldId id="456" r:id="rId35"/>
    <p:sldId id="458" r:id="rId36"/>
    <p:sldId id="457" r:id="rId37"/>
    <p:sldId id="402" r:id="rId38"/>
    <p:sldId id="403" r:id="rId39"/>
    <p:sldId id="466" r:id="rId40"/>
    <p:sldId id="467" r:id="rId41"/>
    <p:sldId id="468" r:id="rId42"/>
    <p:sldId id="469" r:id="rId43"/>
    <p:sldId id="470" r:id="rId44"/>
    <p:sldId id="471" r:id="rId45"/>
    <p:sldId id="472" r:id="rId46"/>
    <p:sldId id="473" r:id="rId47"/>
    <p:sldId id="339" r:id="rId48"/>
    <p:sldId id="378" r:id="rId49"/>
    <p:sldId id="377" r:id="rId50"/>
    <p:sldId id="299" r:id="rId51"/>
    <p:sldId id="398" r:id="rId52"/>
    <p:sldId id="300" r:id="rId53"/>
    <p:sldId id="301" r:id="rId54"/>
    <p:sldId id="343" r:id="rId55"/>
    <p:sldId id="342" r:id="rId56"/>
    <p:sldId id="345" r:id="rId57"/>
    <p:sldId id="344" r:id="rId58"/>
    <p:sldId id="346" r:id="rId59"/>
    <p:sldId id="347" r:id="rId60"/>
    <p:sldId id="464" r:id="rId61"/>
    <p:sldId id="465" r:id="rId62"/>
    <p:sldId id="404" r:id="rId63"/>
    <p:sldId id="460" r:id="rId64"/>
    <p:sldId id="461" r:id="rId65"/>
    <p:sldId id="463" r:id="rId66"/>
    <p:sldId id="478" r:id="rId67"/>
    <p:sldId id="405" r:id="rId68"/>
    <p:sldId id="406" r:id="rId69"/>
    <p:sldId id="407" r:id="rId70"/>
    <p:sldId id="481" r:id="rId71"/>
    <p:sldId id="411" r:id="rId72"/>
    <p:sldId id="479" r:id="rId73"/>
    <p:sldId id="412" r:id="rId74"/>
    <p:sldId id="413" r:id="rId75"/>
    <p:sldId id="414" r:id="rId76"/>
    <p:sldId id="477" r:id="rId77"/>
    <p:sldId id="309" r:id="rId7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5" autoAdjust="0"/>
    <p:restoredTop sz="94704" autoAdjust="0"/>
  </p:normalViewPr>
  <p:slideViewPr>
    <p:cSldViewPr>
      <p:cViewPr varScale="1">
        <p:scale>
          <a:sx n="63" d="100"/>
          <a:sy n="63" d="100"/>
        </p:scale>
        <p:origin x="-12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E29CE-0EDB-44DC-87F5-30C35D04ABF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zh-CN" altLang="en-US"/>
        </a:p>
      </dgm:t>
    </dgm:pt>
    <dgm:pt modelId="{36038925-F700-4918-8856-30D1FCF7E058}">
      <dgm:prSet phldrT="[文本]"/>
      <dgm:spPr/>
      <dgm:t>
        <a:bodyPr/>
        <a:lstStyle/>
        <a:p>
          <a:r>
            <a:rPr lang="zh-CN" altLang="en-US" b="1" dirty="0" smtClean="0"/>
            <a:t>农产品（食品）安全</a:t>
          </a:r>
          <a:endParaRPr lang="zh-CN" altLang="en-US" b="1" dirty="0"/>
        </a:p>
      </dgm:t>
    </dgm:pt>
    <dgm:pt modelId="{62EA8AED-C915-41BC-90EF-4CD46ADEE1FC}" type="parTrans" cxnId="{C451C9BC-BE10-486D-9D48-72D6BA4E1C07}">
      <dgm:prSet/>
      <dgm:spPr/>
      <dgm:t>
        <a:bodyPr/>
        <a:lstStyle/>
        <a:p>
          <a:endParaRPr lang="zh-CN" altLang="en-US"/>
        </a:p>
      </dgm:t>
    </dgm:pt>
    <dgm:pt modelId="{A83CC897-7630-4C84-8730-BADE9B46A1F2}" type="sibTrans" cxnId="{C451C9BC-BE10-486D-9D48-72D6BA4E1C07}">
      <dgm:prSet/>
      <dgm:spPr/>
      <dgm:t>
        <a:bodyPr/>
        <a:lstStyle/>
        <a:p>
          <a:endParaRPr lang="zh-CN" altLang="en-US"/>
        </a:p>
      </dgm:t>
    </dgm:pt>
    <dgm:pt modelId="{BD805AEE-BA8A-4096-BC07-464BCE1E0193}">
      <dgm:prSet phldrT="[文本]" custT="1"/>
      <dgm:spPr/>
      <dgm:t>
        <a:bodyPr/>
        <a:lstStyle/>
        <a:p>
          <a:r>
            <a:rPr lang="zh-CN" altLang="en-US" sz="1600" b="1" dirty="0" smtClean="0"/>
            <a:t>生产者</a:t>
          </a:r>
          <a:endParaRPr lang="zh-CN" altLang="en-US" sz="1600" b="1" dirty="0"/>
        </a:p>
      </dgm:t>
    </dgm:pt>
    <dgm:pt modelId="{9D97EDF1-0CB5-4696-9DB1-7FA703685C95}" type="parTrans" cxnId="{C5F7115D-5659-443A-8B0F-2F588A0B17DB}">
      <dgm:prSet/>
      <dgm:spPr/>
      <dgm:t>
        <a:bodyPr/>
        <a:lstStyle/>
        <a:p>
          <a:endParaRPr lang="zh-CN" altLang="en-US"/>
        </a:p>
      </dgm:t>
    </dgm:pt>
    <dgm:pt modelId="{EBBED3C1-F28D-4588-9900-F6A8B290E7F4}" type="sibTrans" cxnId="{C5F7115D-5659-443A-8B0F-2F588A0B17DB}">
      <dgm:prSet/>
      <dgm:spPr/>
      <dgm:t>
        <a:bodyPr/>
        <a:lstStyle/>
        <a:p>
          <a:endParaRPr lang="zh-CN" altLang="en-US"/>
        </a:p>
      </dgm:t>
    </dgm:pt>
    <dgm:pt modelId="{C423E136-F83F-4E53-B0E2-BAA41C2598E9}">
      <dgm:prSet phldrT="[文本]" custT="1"/>
      <dgm:spPr/>
      <dgm:t>
        <a:bodyPr/>
        <a:lstStyle/>
        <a:p>
          <a:r>
            <a:rPr lang="zh-CN" altLang="en-US" sz="1600" b="1" dirty="0" smtClean="0"/>
            <a:t>监管者</a:t>
          </a:r>
        </a:p>
      </dgm:t>
    </dgm:pt>
    <dgm:pt modelId="{F28FBA54-96DB-451B-A203-65AE65A4A650}" type="parTrans" cxnId="{3728025E-AF27-4516-BDFC-A81F93A13759}">
      <dgm:prSet/>
      <dgm:spPr/>
      <dgm:t>
        <a:bodyPr/>
        <a:lstStyle/>
        <a:p>
          <a:endParaRPr lang="zh-CN" altLang="en-US"/>
        </a:p>
      </dgm:t>
    </dgm:pt>
    <dgm:pt modelId="{7E0276DE-FC59-47DC-981C-0350A810D6C2}" type="sibTrans" cxnId="{3728025E-AF27-4516-BDFC-A81F93A13759}">
      <dgm:prSet/>
      <dgm:spPr/>
      <dgm:t>
        <a:bodyPr/>
        <a:lstStyle/>
        <a:p>
          <a:endParaRPr lang="zh-CN" altLang="en-US"/>
        </a:p>
      </dgm:t>
    </dgm:pt>
    <dgm:pt modelId="{B50FFC33-5194-421D-A4FA-E372DD3C4B81}">
      <dgm:prSet phldrT="[文本]" custT="1"/>
      <dgm:spPr/>
      <dgm:t>
        <a:bodyPr/>
        <a:lstStyle/>
        <a:p>
          <a:r>
            <a:rPr lang="zh-CN" altLang="en-US" sz="1600" b="1" dirty="0" smtClean="0"/>
            <a:t>检测人员</a:t>
          </a:r>
        </a:p>
      </dgm:t>
    </dgm:pt>
    <dgm:pt modelId="{90FCCE6C-DEDD-4F95-817C-AA90FA0B5856}" type="parTrans" cxnId="{C2C0A333-2846-43C5-8592-4FBA26B3A5C6}">
      <dgm:prSet/>
      <dgm:spPr/>
      <dgm:t>
        <a:bodyPr/>
        <a:lstStyle/>
        <a:p>
          <a:endParaRPr lang="zh-CN" altLang="en-US"/>
        </a:p>
      </dgm:t>
    </dgm:pt>
    <dgm:pt modelId="{9294130A-32C1-4C7C-AEFC-4AC16D5865F1}" type="sibTrans" cxnId="{C2C0A333-2846-43C5-8592-4FBA26B3A5C6}">
      <dgm:prSet/>
      <dgm:spPr/>
      <dgm:t>
        <a:bodyPr/>
        <a:lstStyle/>
        <a:p>
          <a:endParaRPr lang="zh-CN" altLang="en-US"/>
        </a:p>
      </dgm:t>
    </dgm:pt>
    <dgm:pt modelId="{26E72FFB-3F21-453D-BA31-26AABE5E9892}">
      <dgm:prSet phldrT="[文本]" custT="1"/>
      <dgm:spPr/>
      <dgm:t>
        <a:bodyPr/>
        <a:lstStyle/>
        <a:p>
          <a:r>
            <a:rPr lang="zh-CN" altLang="en-US" sz="1600" b="1" dirty="0" smtClean="0"/>
            <a:t>研究人员</a:t>
          </a:r>
        </a:p>
      </dgm:t>
    </dgm:pt>
    <dgm:pt modelId="{BDA0720D-07FF-4EC8-ADD2-0E4EF037D1CC}" type="parTrans" cxnId="{FF355C94-DE58-414C-B38D-A43714E614B0}">
      <dgm:prSet/>
      <dgm:spPr/>
      <dgm:t>
        <a:bodyPr/>
        <a:lstStyle/>
        <a:p>
          <a:endParaRPr lang="zh-CN" altLang="en-US"/>
        </a:p>
      </dgm:t>
    </dgm:pt>
    <dgm:pt modelId="{61E44A01-4EBE-427D-BDEE-B0DAC013DCD1}" type="sibTrans" cxnId="{FF355C94-DE58-414C-B38D-A43714E614B0}">
      <dgm:prSet/>
      <dgm:spPr/>
      <dgm:t>
        <a:bodyPr/>
        <a:lstStyle/>
        <a:p>
          <a:endParaRPr lang="zh-CN" altLang="en-US"/>
        </a:p>
      </dgm:t>
    </dgm:pt>
    <dgm:pt modelId="{E185D31E-4109-46A8-9487-1997A4F7763B}">
      <dgm:prSet phldrT="[文本]" custT="1"/>
      <dgm:spPr/>
      <dgm:t>
        <a:bodyPr/>
        <a:lstStyle/>
        <a:p>
          <a:r>
            <a:rPr lang="zh-CN" altLang="en-US" sz="1600" b="1" dirty="0" smtClean="0"/>
            <a:t>流通从业者</a:t>
          </a:r>
        </a:p>
      </dgm:t>
    </dgm:pt>
    <dgm:pt modelId="{31AEF355-A02A-45FC-B0EF-2E6A32AB53CF}" type="parTrans" cxnId="{E06F6F8D-7EB2-4CDF-9777-674FC0EF5998}">
      <dgm:prSet/>
      <dgm:spPr/>
      <dgm:t>
        <a:bodyPr/>
        <a:lstStyle/>
        <a:p>
          <a:endParaRPr lang="zh-CN" altLang="en-US"/>
        </a:p>
      </dgm:t>
    </dgm:pt>
    <dgm:pt modelId="{9D585FE3-38A9-40FD-BC95-CD19F30912AE}" type="sibTrans" cxnId="{E06F6F8D-7EB2-4CDF-9777-674FC0EF5998}">
      <dgm:prSet/>
      <dgm:spPr/>
      <dgm:t>
        <a:bodyPr/>
        <a:lstStyle/>
        <a:p>
          <a:endParaRPr lang="zh-CN" altLang="en-US"/>
        </a:p>
      </dgm:t>
    </dgm:pt>
    <dgm:pt modelId="{D18D4887-2A48-4CE5-9309-CDFEEC4073D4}">
      <dgm:prSet phldrT="[文本]" custT="1"/>
      <dgm:spPr/>
      <dgm:t>
        <a:bodyPr/>
        <a:lstStyle/>
        <a:p>
          <a:r>
            <a:rPr lang="zh-CN" altLang="en-US" sz="1600" b="1" dirty="0" smtClean="0"/>
            <a:t>技术人员</a:t>
          </a:r>
        </a:p>
      </dgm:t>
    </dgm:pt>
    <dgm:pt modelId="{9A817F4C-E32F-46AE-AB26-4C7F61C333A3}" type="parTrans" cxnId="{FF861292-806B-432A-A13A-9E267DC49519}">
      <dgm:prSet/>
      <dgm:spPr/>
      <dgm:t>
        <a:bodyPr/>
        <a:lstStyle/>
        <a:p>
          <a:endParaRPr lang="zh-CN" altLang="en-US"/>
        </a:p>
      </dgm:t>
    </dgm:pt>
    <dgm:pt modelId="{E82CC979-E0C1-4F00-9A8A-31633F3F0881}" type="sibTrans" cxnId="{FF861292-806B-432A-A13A-9E267DC49519}">
      <dgm:prSet/>
      <dgm:spPr/>
      <dgm:t>
        <a:bodyPr/>
        <a:lstStyle/>
        <a:p>
          <a:endParaRPr lang="zh-CN" altLang="en-US"/>
        </a:p>
      </dgm:t>
    </dgm:pt>
    <dgm:pt modelId="{99B64F68-DC50-4C28-941D-F59C082ABC00}">
      <dgm:prSet phldrT="[文本]" custT="1"/>
      <dgm:spPr/>
      <dgm:t>
        <a:bodyPr lIns="0" rIns="0"/>
        <a:lstStyle/>
        <a:p>
          <a:r>
            <a:rPr lang="zh-CN" altLang="en-US" sz="1600" b="1" dirty="0" smtClean="0"/>
            <a:t>农资供应商</a:t>
          </a:r>
        </a:p>
      </dgm:t>
    </dgm:pt>
    <dgm:pt modelId="{A5D09990-78C1-44F9-8698-480EB38C4A4F}" type="parTrans" cxnId="{047E0A7A-90F2-4CE3-9EE4-2573D7A31E72}">
      <dgm:prSet/>
      <dgm:spPr/>
      <dgm:t>
        <a:bodyPr/>
        <a:lstStyle/>
        <a:p>
          <a:endParaRPr lang="zh-CN" altLang="en-US"/>
        </a:p>
      </dgm:t>
    </dgm:pt>
    <dgm:pt modelId="{26329B77-3E0C-4A1B-B4F7-8174E59117DE}" type="sibTrans" cxnId="{047E0A7A-90F2-4CE3-9EE4-2573D7A31E72}">
      <dgm:prSet/>
      <dgm:spPr/>
      <dgm:t>
        <a:bodyPr/>
        <a:lstStyle/>
        <a:p>
          <a:endParaRPr lang="zh-CN" altLang="en-US"/>
        </a:p>
      </dgm:t>
    </dgm:pt>
    <dgm:pt modelId="{E4B205D8-BC16-4F2B-8D5B-0DC27527E933}">
      <dgm:prSet phldrT="[文本]" custT="1"/>
      <dgm:spPr/>
      <dgm:t>
        <a:bodyPr/>
        <a:lstStyle/>
        <a:p>
          <a:r>
            <a:rPr lang="zh-CN" altLang="en-US" sz="1600" b="1" dirty="0" smtClean="0"/>
            <a:t>环保人员</a:t>
          </a:r>
        </a:p>
      </dgm:t>
    </dgm:pt>
    <dgm:pt modelId="{EB5CB51B-4219-41AD-ABB9-5287040A4769}" type="parTrans" cxnId="{188ABBE6-0034-43DA-B92C-5922C85C5017}">
      <dgm:prSet/>
      <dgm:spPr/>
      <dgm:t>
        <a:bodyPr/>
        <a:lstStyle/>
        <a:p>
          <a:endParaRPr lang="zh-CN" altLang="en-US"/>
        </a:p>
      </dgm:t>
    </dgm:pt>
    <dgm:pt modelId="{A037016D-C7E1-492A-8FC3-BE7C6EA4A291}" type="sibTrans" cxnId="{188ABBE6-0034-43DA-B92C-5922C85C5017}">
      <dgm:prSet/>
      <dgm:spPr/>
      <dgm:t>
        <a:bodyPr/>
        <a:lstStyle/>
        <a:p>
          <a:endParaRPr lang="zh-CN" altLang="en-US"/>
        </a:p>
      </dgm:t>
    </dgm:pt>
    <dgm:pt modelId="{9E7DDD04-DF0F-4D41-A80C-A44E3CE64603}">
      <dgm:prSet phldrT="[文本]" custT="1"/>
      <dgm:spPr/>
      <dgm:t>
        <a:bodyPr/>
        <a:lstStyle/>
        <a:p>
          <a:r>
            <a:rPr lang="zh-CN" altLang="en-US" sz="1600" b="1" dirty="0" smtClean="0"/>
            <a:t>媒体人</a:t>
          </a:r>
        </a:p>
      </dgm:t>
    </dgm:pt>
    <dgm:pt modelId="{74E6113C-6480-43DD-A158-61FD5A7CEE89}" type="parTrans" cxnId="{FAD0CA24-E56A-43EC-A666-87F519A12C1A}">
      <dgm:prSet/>
      <dgm:spPr/>
      <dgm:t>
        <a:bodyPr/>
        <a:lstStyle/>
        <a:p>
          <a:endParaRPr lang="zh-CN" altLang="en-US"/>
        </a:p>
      </dgm:t>
    </dgm:pt>
    <dgm:pt modelId="{328EC5AB-AA80-4180-AFBB-D5482E4D3697}" type="sibTrans" cxnId="{FAD0CA24-E56A-43EC-A666-87F519A12C1A}">
      <dgm:prSet/>
      <dgm:spPr/>
      <dgm:t>
        <a:bodyPr/>
        <a:lstStyle/>
        <a:p>
          <a:endParaRPr lang="zh-CN" altLang="en-US"/>
        </a:p>
      </dgm:t>
    </dgm:pt>
    <dgm:pt modelId="{77344747-038D-401A-86C5-E1F1ADFBB215}">
      <dgm:prSet phldrT="[文本]" custT="1"/>
      <dgm:spPr/>
      <dgm:t>
        <a:bodyPr/>
        <a:lstStyle/>
        <a:p>
          <a:r>
            <a:rPr lang="zh-CN" altLang="en-US" sz="1600" b="1" dirty="0" smtClean="0"/>
            <a:t>消费者</a:t>
          </a:r>
        </a:p>
      </dgm:t>
    </dgm:pt>
    <dgm:pt modelId="{73C1723A-2278-4682-8F81-FF8A0E3FC85F}" type="parTrans" cxnId="{9F6D7EFF-E62E-4FD7-81D1-2C5B0DE302A6}">
      <dgm:prSet/>
      <dgm:spPr/>
      <dgm:t>
        <a:bodyPr/>
        <a:lstStyle/>
        <a:p>
          <a:endParaRPr lang="zh-CN" altLang="en-US"/>
        </a:p>
      </dgm:t>
    </dgm:pt>
    <dgm:pt modelId="{37D6CBA7-8347-482E-B856-4219CF7EA300}" type="sibTrans" cxnId="{9F6D7EFF-E62E-4FD7-81D1-2C5B0DE302A6}">
      <dgm:prSet/>
      <dgm:spPr/>
      <dgm:t>
        <a:bodyPr/>
        <a:lstStyle/>
        <a:p>
          <a:endParaRPr lang="zh-CN" altLang="en-US"/>
        </a:p>
      </dgm:t>
    </dgm:pt>
    <dgm:pt modelId="{591E82B4-033D-4938-ACD4-FAC743806BD5}">
      <dgm:prSet phldrT="[文本]" custT="1"/>
      <dgm:spPr/>
      <dgm:t>
        <a:bodyPr/>
        <a:lstStyle/>
        <a:p>
          <a:r>
            <a:rPr lang="zh-CN" altLang="en-US" sz="1600" b="1" dirty="0" smtClean="0"/>
            <a:t>其他相关方</a:t>
          </a:r>
        </a:p>
      </dgm:t>
    </dgm:pt>
    <dgm:pt modelId="{C653A264-4E38-488C-A4F6-8B3927C7B154}" type="parTrans" cxnId="{E0AE683E-8B76-4F14-A726-9AD614C5822A}">
      <dgm:prSet/>
      <dgm:spPr/>
      <dgm:t>
        <a:bodyPr/>
        <a:lstStyle/>
        <a:p>
          <a:endParaRPr lang="zh-CN" altLang="en-US"/>
        </a:p>
      </dgm:t>
    </dgm:pt>
    <dgm:pt modelId="{5E56698F-D762-4F1F-93FE-AD3FB19F5494}" type="sibTrans" cxnId="{E0AE683E-8B76-4F14-A726-9AD614C5822A}">
      <dgm:prSet/>
      <dgm:spPr/>
      <dgm:t>
        <a:bodyPr/>
        <a:lstStyle/>
        <a:p>
          <a:endParaRPr lang="zh-CN" altLang="en-US"/>
        </a:p>
      </dgm:t>
    </dgm:pt>
    <dgm:pt modelId="{95CA5DA4-62BD-4254-AD67-8D0E3AD39FBD}">
      <dgm:prSet phldrT="[文本]" custT="1"/>
      <dgm:spPr/>
      <dgm:t>
        <a:bodyPr/>
        <a:lstStyle/>
        <a:p>
          <a:r>
            <a:rPr lang="zh-CN" altLang="en-US" sz="1600" b="1" dirty="0" smtClean="0"/>
            <a:t>法规制定者</a:t>
          </a:r>
        </a:p>
      </dgm:t>
    </dgm:pt>
    <dgm:pt modelId="{1F68C55E-5885-4BB9-8C2F-C13E069FB3F2}" type="parTrans" cxnId="{B65D54B3-BA30-4523-BE39-1A1D0E8406DB}">
      <dgm:prSet/>
      <dgm:spPr/>
      <dgm:t>
        <a:bodyPr/>
        <a:lstStyle/>
        <a:p>
          <a:endParaRPr lang="zh-CN" altLang="en-US"/>
        </a:p>
      </dgm:t>
    </dgm:pt>
    <dgm:pt modelId="{8F8AF5F5-CF17-4ECE-A079-26332D1C1AE3}" type="sibTrans" cxnId="{B65D54B3-BA30-4523-BE39-1A1D0E8406DB}">
      <dgm:prSet/>
      <dgm:spPr/>
      <dgm:t>
        <a:bodyPr/>
        <a:lstStyle/>
        <a:p>
          <a:endParaRPr lang="zh-CN" altLang="en-US"/>
        </a:p>
      </dgm:t>
    </dgm:pt>
    <dgm:pt modelId="{9A83772E-D0A0-477F-B506-C809A512D31C}">
      <dgm:prSet phldrT="[文本]" custT="1"/>
      <dgm:spPr/>
      <dgm:t>
        <a:bodyPr lIns="0" rIns="0"/>
        <a:lstStyle/>
        <a:p>
          <a:r>
            <a:rPr lang="zh-CN" altLang="en-US" sz="1600" b="1" dirty="0" smtClean="0"/>
            <a:t>伦理道德建设者</a:t>
          </a:r>
        </a:p>
      </dgm:t>
    </dgm:pt>
    <dgm:pt modelId="{E938C189-AC52-4377-B890-E9D2216A4C2B}" type="parTrans" cxnId="{A7BDAB46-05F5-4E07-A3DF-3FC74A8DE4D3}">
      <dgm:prSet/>
      <dgm:spPr/>
      <dgm:t>
        <a:bodyPr/>
        <a:lstStyle/>
        <a:p>
          <a:endParaRPr lang="zh-CN" altLang="en-US"/>
        </a:p>
      </dgm:t>
    </dgm:pt>
    <dgm:pt modelId="{CDACF66A-1BAA-4E66-A6A8-87E325A57A9C}" type="sibTrans" cxnId="{A7BDAB46-05F5-4E07-A3DF-3FC74A8DE4D3}">
      <dgm:prSet/>
      <dgm:spPr/>
      <dgm:t>
        <a:bodyPr/>
        <a:lstStyle/>
        <a:p>
          <a:endParaRPr lang="zh-CN" altLang="en-US"/>
        </a:p>
      </dgm:t>
    </dgm:pt>
    <dgm:pt modelId="{B81FF34B-96EC-4364-8D6E-333155028FF8}">
      <dgm:prSet/>
      <dgm:spPr/>
      <dgm:t>
        <a:bodyPr/>
        <a:lstStyle/>
        <a:p>
          <a:r>
            <a:rPr lang="zh-CN" altLang="en-US" b="1" dirty="0" smtClean="0"/>
            <a:t>评估者</a:t>
          </a:r>
          <a:endParaRPr lang="zh-CN" altLang="en-US" b="1" dirty="0"/>
        </a:p>
      </dgm:t>
    </dgm:pt>
    <dgm:pt modelId="{800914CE-59FE-4951-98A5-858F937AF38F}" type="parTrans" cxnId="{E4AB1495-1045-43C8-90E2-70D041A7F7C4}">
      <dgm:prSet/>
      <dgm:spPr/>
      <dgm:t>
        <a:bodyPr/>
        <a:lstStyle/>
        <a:p>
          <a:endParaRPr lang="zh-CN" altLang="en-US"/>
        </a:p>
      </dgm:t>
    </dgm:pt>
    <dgm:pt modelId="{0BDE7F4B-CAB2-4F5C-B122-9E7808429D3C}" type="sibTrans" cxnId="{E4AB1495-1045-43C8-90E2-70D041A7F7C4}">
      <dgm:prSet/>
      <dgm:spPr/>
      <dgm:t>
        <a:bodyPr/>
        <a:lstStyle/>
        <a:p>
          <a:endParaRPr lang="zh-CN" altLang="en-US"/>
        </a:p>
      </dgm:t>
    </dgm:pt>
    <dgm:pt modelId="{BD4AF6FE-80F8-4562-AC4B-C40CA82904AD}" type="pres">
      <dgm:prSet presAssocID="{9E9E29CE-0EDB-44DC-87F5-30C35D04ABF7}" presName="cycle" presStyleCnt="0">
        <dgm:presLayoutVars>
          <dgm:chMax val="1"/>
          <dgm:dir/>
          <dgm:animLvl val="ctr"/>
          <dgm:resizeHandles val="exact"/>
        </dgm:presLayoutVars>
      </dgm:prSet>
      <dgm:spPr/>
      <dgm:t>
        <a:bodyPr/>
        <a:lstStyle/>
        <a:p>
          <a:endParaRPr lang="zh-CN" altLang="en-US"/>
        </a:p>
      </dgm:t>
    </dgm:pt>
    <dgm:pt modelId="{B7E64C22-CE5C-4CC2-878B-9BB489F3A31D}" type="pres">
      <dgm:prSet presAssocID="{36038925-F700-4918-8856-30D1FCF7E058}" presName="centerShape" presStyleLbl="node0" presStyleIdx="0" presStyleCnt="1" custScaleX="150727" custScaleY="141880"/>
      <dgm:spPr/>
      <dgm:t>
        <a:bodyPr/>
        <a:lstStyle/>
        <a:p>
          <a:endParaRPr lang="zh-CN" altLang="en-US"/>
        </a:p>
      </dgm:t>
    </dgm:pt>
    <dgm:pt modelId="{DC25FCE1-4905-4331-9B50-9326DD0769AB}" type="pres">
      <dgm:prSet presAssocID="{9D97EDF1-0CB5-4696-9DB1-7FA703685C95}" presName="Name9" presStyleLbl="parChTrans1D2" presStyleIdx="0" presStyleCnt="14"/>
      <dgm:spPr/>
      <dgm:t>
        <a:bodyPr/>
        <a:lstStyle/>
        <a:p>
          <a:endParaRPr lang="zh-CN" altLang="en-US"/>
        </a:p>
      </dgm:t>
    </dgm:pt>
    <dgm:pt modelId="{EAFECFD5-4E79-4946-BD11-C46712E4178B}" type="pres">
      <dgm:prSet presAssocID="{9D97EDF1-0CB5-4696-9DB1-7FA703685C95}" presName="connTx" presStyleLbl="parChTrans1D2" presStyleIdx="0" presStyleCnt="14"/>
      <dgm:spPr/>
      <dgm:t>
        <a:bodyPr/>
        <a:lstStyle/>
        <a:p>
          <a:endParaRPr lang="zh-CN" altLang="en-US"/>
        </a:p>
      </dgm:t>
    </dgm:pt>
    <dgm:pt modelId="{DEE43E52-84FF-4E43-B4E3-783525C8EA4D}" type="pres">
      <dgm:prSet presAssocID="{BD805AEE-BA8A-4096-BC07-464BCE1E0193}" presName="node" presStyleLbl="node1" presStyleIdx="0" presStyleCnt="14">
        <dgm:presLayoutVars>
          <dgm:bulletEnabled val="1"/>
        </dgm:presLayoutVars>
      </dgm:prSet>
      <dgm:spPr/>
      <dgm:t>
        <a:bodyPr/>
        <a:lstStyle/>
        <a:p>
          <a:endParaRPr lang="zh-CN" altLang="en-US"/>
        </a:p>
      </dgm:t>
    </dgm:pt>
    <dgm:pt modelId="{F4B7D917-436B-44D4-BBB3-F79FAB12706C}" type="pres">
      <dgm:prSet presAssocID="{31AEF355-A02A-45FC-B0EF-2E6A32AB53CF}" presName="Name9" presStyleLbl="parChTrans1D2" presStyleIdx="1" presStyleCnt="14"/>
      <dgm:spPr/>
      <dgm:t>
        <a:bodyPr/>
        <a:lstStyle/>
        <a:p>
          <a:endParaRPr lang="zh-CN" altLang="en-US"/>
        </a:p>
      </dgm:t>
    </dgm:pt>
    <dgm:pt modelId="{F0434071-EAAA-4101-8B44-F714F8C25A9E}" type="pres">
      <dgm:prSet presAssocID="{31AEF355-A02A-45FC-B0EF-2E6A32AB53CF}" presName="connTx" presStyleLbl="parChTrans1D2" presStyleIdx="1" presStyleCnt="14"/>
      <dgm:spPr/>
      <dgm:t>
        <a:bodyPr/>
        <a:lstStyle/>
        <a:p>
          <a:endParaRPr lang="zh-CN" altLang="en-US"/>
        </a:p>
      </dgm:t>
    </dgm:pt>
    <dgm:pt modelId="{AE613B26-C1C4-4FE8-849A-2967D6677D8A}" type="pres">
      <dgm:prSet presAssocID="{E185D31E-4109-46A8-9487-1997A4F7763B}" presName="node" presStyleLbl="node1" presStyleIdx="1" presStyleCnt="14">
        <dgm:presLayoutVars>
          <dgm:bulletEnabled val="1"/>
        </dgm:presLayoutVars>
      </dgm:prSet>
      <dgm:spPr/>
      <dgm:t>
        <a:bodyPr/>
        <a:lstStyle/>
        <a:p>
          <a:endParaRPr lang="zh-CN" altLang="en-US"/>
        </a:p>
      </dgm:t>
    </dgm:pt>
    <dgm:pt modelId="{A266ADAC-8232-4391-834D-A271A783BFEE}" type="pres">
      <dgm:prSet presAssocID="{800914CE-59FE-4951-98A5-858F937AF38F}" presName="Name9" presStyleLbl="parChTrans1D2" presStyleIdx="2" presStyleCnt="14"/>
      <dgm:spPr/>
      <dgm:t>
        <a:bodyPr/>
        <a:lstStyle/>
        <a:p>
          <a:endParaRPr lang="zh-CN" altLang="en-US"/>
        </a:p>
      </dgm:t>
    </dgm:pt>
    <dgm:pt modelId="{0D922C1D-DCDB-4D1D-AAE3-8BFA26D4A722}" type="pres">
      <dgm:prSet presAssocID="{800914CE-59FE-4951-98A5-858F937AF38F}" presName="connTx" presStyleLbl="parChTrans1D2" presStyleIdx="2" presStyleCnt="14"/>
      <dgm:spPr/>
      <dgm:t>
        <a:bodyPr/>
        <a:lstStyle/>
        <a:p>
          <a:endParaRPr lang="zh-CN" altLang="en-US"/>
        </a:p>
      </dgm:t>
    </dgm:pt>
    <dgm:pt modelId="{1ACFAD31-2401-4028-A61A-8521D853F960}" type="pres">
      <dgm:prSet presAssocID="{B81FF34B-96EC-4364-8D6E-333155028FF8}" presName="node" presStyleLbl="node1" presStyleIdx="2" presStyleCnt="14">
        <dgm:presLayoutVars>
          <dgm:bulletEnabled val="1"/>
        </dgm:presLayoutVars>
      </dgm:prSet>
      <dgm:spPr/>
      <dgm:t>
        <a:bodyPr/>
        <a:lstStyle/>
        <a:p>
          <a:endParaRPr lang="zh-CN" altLang="en-US"/>
        </a:p>
      </dgm:t>
    </dgm:pt>
    <dgm:pt modelId="{1DE9B0EC-5832-45B1-8E58-23FF2E26242A}" type="pres">
      <dgm:prSet presAssocID="{F28FBA54-96DB-451B-A203-65AE65A4A650}" presName="Name9" presStyleLbl="parChTrans1D2" presStyleIdx="3" presStyleCnt="14"/>
      <dgm:spPr/>
      <dgm:t>
        <a:bodyPr/>
        <a:lstStyle/>
        <a:p>
          <a:endParaRPr lang="zh-CN" altLang="en-US"/>
        </a:p>
      </dgm:t>
    </dgm:pt>
    <dgm:pt modelId="{90A3A333-BBA0-4627-9268-E3A7100D0979}" type="pres">
      <dgm:prSet presAssocID="{F28FBA54-96DB-451B-A203-65AE65A4A650}" presName="connTx" presStyleLbl="parChTrans1D2" presStyleIdx="3" presStyleCnt="14"/>
      <dgm:spPr/>
      <dgm:t>
        <a:bodyPr/>
        <a:lstStyle/>
        <a:p>
          <a:endParaRPr lang="zh-CN" altLang="en-US"/>
        </a:p>
      </dgm:t>
    </dgm:pt>
    <dgm:pt modelId="{81105CA8-130C-47FA-94BF-B569E7B124BD}" type="pres">
      <dgm:prSet presAssocID="{C423E136-F83F-4E53-B0E2-BAA41C2598E9}" presName="node" presStyleLbl="node1" presStyleIdx="3" presStyleCnt="14">
        <dgm:presLayoutVars>
          <dgm:bulletEnabled val="1"/>
        </dgm:presLayoutVars>
      </dgm:prSet>
      <dgm:spPr/>
      <dgm:t>
        <a:bodyPr/>
        <a:lstStyle/>
        <a:p>
          <a:endParaRPr lang="zh-CN" altLang="en-US"/>
        </a:p>
      </dgm:t>
    </dgm:pt>
    <dgm:pt modelId="{4922F766-B027-441F-81FF-F21916D2B6CC}" type="pres">
      <dgm:prSet presAssocID="{90FCCE6C-DEDD-4F95-817C-AA90FA0B5856}" presName="Name9" presStyleLbl="parChTrans1D2" presStyleIdx="4" presStyleCnt="14"/>
      <dgm:spPr/>
      <dgm:t>
        <a:bodyPr/>
        <a:lstStyle/>
        <a:p>
          <a:endParaRPr lang="zh-CN" altLang="en-US"/>
        </a:p>
      </dgm:t>
    </dgm:pt>
    <dgm:pt modelId="{D70D647B-A3B2-4BAE-969E-C51477431093}" type="pres">
      <dgm:prSet presAssocID="{90FCCE6C-DEDD-4F95-817C-AA90FA0B5856}" presName="connTx" presStyleLbl="parChTrans1D2" presStyleIdx="4" presStyleCnt="14"/>
      <dgm:spPr/>
      <dgm:t>
        <a:bodyPr/>
        <a:lstStyle/>
        <a:p>
          <a:endParaRPr lang="zh-CN" altLang="en-US"/>
        </a:p>
      </dgm:t>
    </dgm:pt>
    <dgm:pt modelId="{230401C0-A1E6-4F71-8D6F-3DC2B979EE56}" type="pres">
      <dgm:prSet presAssocID="{B50FFC33-5194-421D-A4FA-E372DD3C4B81}" presName="node" presStyleLbl="node1" presStyleIdx="4" presStyleCnt="14">
        <dgm:presLayoutVars>
          <dgm:bulletEnabled val="1"/>
        </dgm:presLayoutVars>
      </dgm:prSet>
      <dgm:spPr/>
      <dgm:t>
        <a:bodyPr/>
        <a:lstStyle/>
        <a:p>
          <a:endParaRPr lang="zh-CN" altLang="en-US"/>
        </a:p>
      </dgm:t>
    </dgm:pt>
    <dgm:pt modelId="{5738DDFD-382B-4A47-8896-62AA4F6D8F81}" type="pres">
      <dgm:prSet presAssocID="{BDA0720D-07FF-4EC8-ADD2-0E4EF037D1CC}" presName="Name9" presStyleLbl="parChTrans1D2" presStyleIdx="5" presStyleCnt="14"/>
      <dgm:spPr/>
      <dgm:t>
        <a:bodyPr/>
        <a:lstStyle/>
        <a:p>
          <a:endParaRPr lang="zh-CN" altLang="en-US"/>
        </a:p>
      </dgm:t>
    </dgm:pt>
    <dgm:pt modelId="{5281A372-7D3B-4BAF-B41B-385B90F89E4B}" type="pres">
      <dgm:prSet presAssocID="{BDA0720D-07FF-4EC8-ADD2-0E4EF037D1CC}" presName="connTx" presStyleLbl="parChTrans1D2" presStyleIdx="5" presStyleCnt="14"/>
      <dgm:spPr/>
      <dgm:t>
        <a:bodyPr/>
        <a:lstStyle/>
        <a:p>
          <a:endParaRPr lang="zh-CN" altLang="en-US"/>
        </a:p>
      </dgm:t>
    </dgm:pt>
    <dgm:pt modelId="{ADCA9EFD-EA75-4F35-9A89-F4C386EE153A}" type="pres">
      <dgm:prSet presAssocID="{26E72FFB-3F21-453D-BA31-26AABE5E9892}" presName="node" presStyleLbl="node1" presStyleIdx="5" presStyleCnt="14">
        <dgm:presLayoutVars>
          <dgm:bulletEnabled val="1"/>
        </dgm:presLayoutVars>
      </dgm:prSet>
      <dgm:spPr/>
      <dgm:t>
        <a:bodyPr/>
        <a:lstStyle/>
        <a:p>
          <a:endParaRPr lang="zh-CN" altLang="en-US"/>
        </a:p>
      </dgm:t>
    </dgm:pt>
    <dgm:pt modelId="{7F18B30D-3D35-4080-9075-21E33B3311AB}" type="pres">
      <dgm:prSet presAssocID="{9A817F4C-E32F-46AE-AB26-4C7F61C333A3}" presName="Name9" presStyleLbl="parChTrans1D2" presStyleIdx="6" presStyleCnt="14"/>
      <dgm:spPr/>
      <dgm:t>
        <a:bodyPr/>
        <a:lstStyle/>
        <a:p>
          <a:endParaRPr lang="zh-CN" altLang="en-US"/>
        </a:p>
      </dgm:t>
    </dgm:pt>
    <dgm:pt modelId="{93269373-643C-403D-98CD-FAE480168940}" type="pres">
      <dgm:prSet presAssocID="{9A817F4C-E32F-46AE-AB26-4C7F61C333A3}" presName="connTx" presStyleLbl="parChTrans1D2" presStyleIdx="6" presStyleCnt="14"/>
      <dgm:spPr/>
      <dgm:t>
        <a:bodyPr/>
        <a:lstStyle/>
        <a:p>
          <a:endParaRPr lang="zh-CN" altLang="en-US"/>
        </a:p>
      </dgm:t>
    </dgm:pt>
    <dgm:pt modelId="{0BEE1FC8-48A5-4D44-8DF9-1DCFD1D5C0FD}" type="pres">
      <dgm:prSet presAssocID="{D18D4887-2A48-4CE5-9309-CDFEEC4073D4}" presName="node" presStyleLbl="node1" presStyleIdx="6" presStyleCnt="14">
        <dgm:presLayoutVars>
          <dgm:bulletEnabled val="1"/>
        </dgm:presLayoutVars>
      </dgm:prSet>
      <dgm:spPr/>
      <dgm:t>
        <a:bodyPr/>
        <a:lstStyle/>
        <a:p>
          <a:endParaRPr lang="zh-CN" altLang="en-US"/>
        </a:p>
      </dgm:t>
    </dgm:pt>
    <dgm:pt modelId="{809D92FD-8767-4DC9-AB25-727052FA3410}" type="pres">
      <dgm:prSet presAssocID="{1F68C55E-5885-4BB9-8C2F-C13E069FB3F2}" presName="Name9" presStyleLbl="parChTrans1D2" presStyleIdx="7" presStyleCnt="14"/>
      <dgm:spPr/>
      <dgm:t>
        <a:bodyPr/>
        <a:lstStyle/>
        <a:p>
          <a:endParaRPr lang="zh-CN" altLang="en-US"/>
        </a:p>
      </dgm:t>
    </dgm:pt>
    <dgm:pt modelId="{ED927824-D63B-44B5-A291-42CA15EFF670}" type="pres">
      <dgm:prSet presAssocID="{1F68C55E-5885-4BB9-8C2F-C13E069FB3F2}" presName="connTx" presStyleLbl="parChTrans1D2" presStyleIdx="7" presStyleCnt="14"/>
      <dgm:spPr/>
      <dgm:t>
        <a:bodyPr/>
        <a:lstStyle/>
        <a:p>
          <a:endParaRPr lang="zh-CN" altLang="en-US"/>
        </a:p>
      </dgm:t>
    </dgm:pt>
    <dgm:pt modelId="{118FE5F1-FF1C-4F13-AAA3-E0E969DA800B}" type="pres">
      <dgm:prSet presAssocID="{95CA5DA4-62BD-4254-AD67-8D0E3AD39FBD}" presName="node" presStyleLbl="node1" presStyleIdx="7" presStyleCnt="14">
        <dgm:presLayoutVars>
          <dgm:bulletEnabled val="1"/>
        </dgm:presLayoutVars>
      </dgm:prSet>
      <dgm:spPr/>
      <dgm:t>
        <a:bodyPr/>
        <a:lstStyle/>
        <a:p>
          <a:endParaRPr lang="zh-CN" altLang="en-US"/>
        </a:p>
      </dgm:t>
    </dgm:pt>
    <dgm:pt modelId="{0D79CA8E-5320-490C-B690-9748369C7E57}" type="pres">
      <dgm:prSet presAssocID="{E938C189-AC52-4377-B890-E9D2216A4C2B}" presName="Name9" presStyleLbl="parChTrans1D2" presStyleIdx="8" presStyleCnt="14"/>
      <dgm:spPr/>
      <dgm:t>
        <a:bodyPr/>
        <a:lstStyle/>
        <a:p>
          <a:endParaRPr lang="zh-CN" altLang="en-US"/>
        </a:p>
      </dgm:t>
    </dgm:pt>
    <dgm:pt modelId="{DAF99B8F-E343-4AA4-94D9-6F37330A7373}" type="pres">
      <dgm:prSet presAssocID="{E938C189-AC52-4377-B890-E9D2216A4C2B}" presName="connTx" presStyleLbl="parChTrans1D2" presStyleIdx="8" presStyleCnt="14"/>
      <dgm:spPr/>
      <dgm:t>
        <a:bodyPr/>
        <a:lstStyle/>
        <a:p>
          <a:endParaRPr lang="zh-CN" altLang="en-US"/>
        </a:p>
      </dgm:t>
    </dgm:pt>
    <dgm:pt modelId="{662E8900-E0C4-4AAF-BF46-DC5AC2A237FE}" type="pres">
      <dgm:prSet presAssocID="{9A83772E-D0A0-477F-B506-C809A512D31C}" presName="node" presStyleLbl="node1" presStyleIdx="8" presStyleCnt="14">
        <dgm:presLayoutVars>
          <dgm:bulletEnabled val="1"/>
        </dgm:presLayoutVars>
      </dgm:prSet>
      <dgm:spPr/>
      <dgm:t>
        <a:bodyPr/>
        <a:lstStyle/>
        <a:p>
          <a:endParaRPr lang="zh-CN" altLang="en-US"/>
        </a:p>
      </dgm:t>
    </dgm:pt>
    <dgm:pt modelId="{A1DB6410-249F-489F-A94A-4DC3F8ECDAED}" type="pres">
      <dgm:prSet presAssocID="{74E6113C-6480-43DD-A158-61FD5A7CEE89}" presName="Name9" presStyleLbl="parChTrans1D2" presStyleIdx="9" presStyleCnt="14"/>
      <dgm:spPr/>
      <dgm:t>
        <a:bodyPr/>
        <a:lstStyle/>
        <a:p>
          <a:endParaRPr lang="zh-CN" altLang="en-US"/>
        </a:p>
      </dgm:t>
    </dgm:pt>
    <dgm:pt modelId="{5CF8F564-E53C-456B-94B0-0A5D254B6463}" type="pres">
      <dgm:prSet presAssocID="{74E6113C-6480-43DD-A158-61FD5A7CEE89}" presName="connTx" presStyleLbl="parChTrans1D2" presStyleIdx="9" presStyleCnt="14"/>
      <dgm:spPr/>
      <dgm:t>
        <a:bodyPr/>
        <a:lstStyle/>
        <a:p>
          <a:endParaRPr lang="zh-CN" altLang="en-US"/>
        </a:p>
      </dgm:t>
    </dgm:pt>
    <dgm:pt modelId="{0B070E73-EB42-4DAE-A814-1B2CE0BAAFB3}" type="pres">
      <dgm:prSet presAssocID="{9E7DDD04-DF0F-4D41-A80C-A44E3CE64603}" presName="node" presStyleLbl="node1" presStyleIdx="9" presStyleCnt="14">
        <dgm:presLayoutVars>
          <dgm:bulletEnabled val="1"/>
        </dgm:presLayoutVars>
      </dgm:prSet>
      <dgm:spPr/>
      <dgm:t>
        <a:bodyPr/>
        <a:lstStyle/>
        <a:p>
          <a:endParaRPr lang="zh-CN" altLang="en-US"/>
        </a:p>
      </dgm:t>
    </dgm:pt>
    <dgm:pt modelId="{6CA2D864-567C-491A-8135-E15C0C2C4578}" type="pres">
      <dgm:prSet presAssocID="{73C1723A-2278-4682-8F81-FF8A0E3FC85F}" presName="Name9" presStyleLbl="parChTrans1D2" presStyleIdx="10" presStyleCnt="14"/>
      <dgm:spPr/>
      <dgm:t>
        <a:bodyPr/>
        <a:lstStyle/>
        <a:p>
          <a:endParaRPr lang="zh-CN" altLang="en-US"/>
        </a:p>
      </dgm:t>
    </dgm:pt>
    <dgm:pt modelId="{22061216-87D0-48C7-A2B1-B3857268216D}" type="pres">
      <dgm:prSet presAssocID="{73C1723A-2278-4682-8F81-FF8A0E3FC85F}" presName="connTx" presStyleLbl="parChTrans1D2" presStyleIdx="10" presStyleCnt="14"/>
      <dgm:spPr/>
      <dgm:t>
        <a:bodyPr/>
        <a:lstStyle/>
        <a:p>
          <a:endParaRPr lang="zh-CN" altLang="en-US"/>
        </a:p>
      </dgm:t>
    </dgm:pt>
    <dgm:pt modelId="{6AE91E23-65DC-48EE-B125-357E2E3B693D}" type="pres">
      <dgm:prSet presAssocID="{77344747-038D-401A-86C5-E1F1ADFBB215}" presName="node" presStyleLbl="node1" presStyleIdx="10" presStyleCnt="14">
        <dgm:presLayoutVars>
          <dgm:bulletEnabled val="1"/>
        </dgm:presLayoutVars>
      </dgm:prSet>
      <dgm:spPr/>
      <dgm:t>
        <a:bodyPr/>
        <a:lstStyle/>
        <a:p>
          <a:endParaRPr lang="zh-CN" altLang="en-US"/>
        </a:p>
      </dgm:t>
    </dgm:pt>
    <dgm:pt modelId="{243F7113-FC78-4D54-BF7E-F1E4F5E4E4A1}" type="pres">
      <dgm:prSet presAssocID="{C653A264-4E38-488C-A4F6-8B3927C7B154}" presName="Name9" presStyleLbl="parChTrans1D2" presStyleIdx="11" presStyleCnt="14"/>
      <dgm:spPr/>
      <dgm:t>
        <a:bodyPr/>
        <a:lstStyle/>
        <a:p>
          <a:endParaRPr lang="zh-CN" altLang="en-US"/>
        </a:p>
      </dgm:t>
    </dgm:pt>
    <dgm:pt modelId="{FC4861CA-750A-48F7-8873-6BF9671FB1FD}" type="pres">
      <dgm:prSet presAssocID="{C653A264-4E38-488C-A4F6-8B3927C7B154}" presName="connTx" presStyleLbl="parChTrans1D2" presStyleIdx="11" presStyleCnt="14"/>
      <dgm:spPr/>
      <dgm:t>
        <a:bodyPr/>
        <a:lstStyle/>
        <a:p>
          <a:endParaRPr lang="zh-CN" altLang="en-US"/>
        </a:p>
      </dgm:t>
    </dgm:pt>
    <dgm:pt modelId="{3CC21C55-2ABC-4C51-984D-D25DAE11108C}" type="pres">
      <dgm:prSet presAssocID="{591E82B4-033D-4938-ACD4-FAC743806BD5}" presName="node" presStyleLbl="node1" presStyleIdx="11" presStyleCnt="14">
        <dgm:presLayoutVars>
          <dgm:bulletEnabled val="1"/>
        </dgm:presLayoutVars>
      </dgm:prSet>
      <dgm:spPr/>
      <dgm:t>
        <a:bodyPr/>
        <a:lstStyle/>
        <a:p>
          <a:endParaRPr lang="zh-CN" altLang="en-US"/>
        </a:p>
      </dgm:t>
    </dgm:pt>
    <dgm:pt modelId="{5FBD4D54-3913-4954-93FC-C44F3B4EA175}" type="pres">
      <dgm:prSet presAssocID="{EB5CB51B-4219-41AD-ABB9-5287040A4769}" presName="Name9" presStyleLbl="parChTrans1D2" presStyleIdx="12" presStyleCnt="14"/>
      <dgm:spPr/>
      <dgm:t>
        <a:bodyPr/>
        <a:lstStyle/>
        <a:p>
          <a:endParaRPr lang="zh-CN" altLang="en-US"/>
        </a:p>
      </dgm:t>
    </dgm:pt>
    <dgm:pt modelId="{622A8960-AD49-45B9-B4CB-7E66C8678567}" type="pres">
      <dgm:prSet presAssocID="{EB5CB51B-4219-41AD-ABB9-5287040A4769}" presName="connTx" presStyleLbl="parChTrans1D2" presStyleIdx="12" presStyleCnt="14"/>
      <dgm:spPr/>
      <dgm:t>
        <a:bodyPr/>
        <a:lstStyle/>
        <a:p>
          <a:endParaRPr lang="zh-CN" altLang="en-US"/>
        </a:p>
      </dgm:t>
    </dgm:pt>
    <dgm:pt modelId="{252D8D62-00F4-45A5-A2A3-5CEBCFEF7946}" type="pres">
      <dgm:prSet presAssocID="{E4B205D8-BC16-4F2B-8D5B-0DC27527E933}" presName="node" presStyleLbl="node1" presStyleIdx="12" presStyleCnt="14">
        <dgm:presLayoutVars>
          <dgm:bulletEnabled val="1"/>
        </dgm:presLayoutVars>
      </dgm:prSet>
      <dgm:spPr/>
      <dgm:t>
        <a:bodyPr/>
        <a:lstStyle/>
        <a:p>
          <a:endParaRPr lang="zh-CN" altLang="en-US"/>
        </a:p>
      </dgm:t>
    </dgm:pt>
    <dgm:pt modelId="{C10CF81D-D91B-4276-A1E2-3746147B422F}" type="pres">
      <dgm:prSet presAssocID="{A5D09990-78C1-44F9-8698-480EB38C4A4F}" presName="Name9" presStyleLbl="parChTrans1D2" presStyleIdx="13" presStyleCnt="14"/>
      <dgm:spPr/>
      <dgm:t>
        <a:bodyPr/>
        <a:lstStyle/>
        <a:p>
          <a:endParaRPr lang="zh-CN" altLang="en-US"/>
        </a:p>
      </dgm:t>
    </dgm:pt>
    <dgm:pt modelId="{FC8555D4-12E7-494A-93F8-79ABD5DA2005}" type="pres">
      <dgm:prSet presAssocID="{A5D09990-78C1-44F9-8698-480EB38C4A4F}" presName="connTx" presStyleLbl="parChTrans1D2" presStyleIdx="13" presStyleCnt="14"/>
      <dgm:spPr/>
      <dgm:t>
        <a:bodyPr/>
        <a:lstStyle/>
        <a:p>
          <a:endParaRPr lang="zh-CN" altLang="en-US"/>
        </a:p>
      </dgm:t>
    </dgm:pt>
    <dgm:pt modelId="{FADF1FBB-62D0-4C95-ADB9-9B03696E2F64}" type="pres">
      <dgm:prSet presAssocID="{99B64F68-DC50-4C28-941D-F59C082ABC00}" presName="node" presStyleLbl="node1" presStyleIdx="13" presStyleCnt="14">
        <dgm:presLayoutVars>
          <dgm:bulletEnabled val="1"/>
        </dgm:presLayoutVars>
      </dgm:prSet>
      <dgm:spPr/>
      <dgm:t>
        <a:bodyPr/>
        <a:lstStyle/>
        <a:p>
          <a:endParaRPr lang="zh-CN" altLang="en-US"/>
        </a:p>
      </dgm:t>
    </dgm:pt>
  </dgm:ptLst>
  <dgm:cxnLst>
    <dgm:cxn modelId="{0DBFD5D0-DD17-4033-9F92-3440B53A3ECB}" type="presOf" srcId="{74E6113C-6480-43DD-A158-61FD5A7CEE89}" destId="{A1DB6410-249F-489F-A94A-4DC3F8ECDAED}" srcOrd="0" destOrd="0" presId="urn:microsoft.com/office/officeart/2005/8/layout/radial1"/>
    <dgm:cxn modelId="{B89AD554-976F-4EC0-80B5-D0DCA7678AB2}" type="presOf" srcId="{EB5CB51B-4219-41AD-ABB9-5287040A4769}" destId="{5FBD4D54-3913-4954-93FC-C44F3B4EA175}" srcOrd="0" destOrd="0" presId="urn:microsoft.com/office/officeart/2005/8/layout/radial1"/>
    <dgm:cxn modelId="{7E2F8B37-0269-45BD-848C-24633C5CCE1B}" type="presOf" srcId="{591E82B4-033D-4938-ACD4-FAC743806BD5}" destId="{3CC21C55-2ABC-4C51-984D-D25DAE11108C}" srcOrd="0" destOrd="0" presId="urn:microsoft.com/office/officeart/2005/8/layout/radial1"/>
    <dgm:cxn modelId="{4D1CCF76-B6FA-44F9-88EB-BAABE0D3F3E2}" type="presOf" srcId="{C423E136-F83F-4E53-B0E2-BAA41C2598E9}" destId="{81105CA8-130C-47FA-94BF-B569E7B124BD}" srcOrd="0" destOrd="0" presId="urn:microsoft.com/office/officeart/2005/8/layout/radial1"/>
    <dgm:cxn modelId="{A7BDAB46-05F5-4E07-A3DF-3FC74A8DE4D3}" srcId="{36038925-F700-4918-8856-30D1FCF7E058}" destId="{9A83772E-D0A0-477F-B506-C809A512D31C}" srcOrd="8" destOrd="0" parTransId="{E938C189-AC52-4377-B890-E9D2216A4C2B}" sibTransId="{CDACF66A-1BAA-4E66-A6A8-87E325A57A9C}"/>
    <dgm:cxn modelId="{CB91ED61-5C02-40F5-BEFE-436DDC14D15B}" type="presOf" srcId="{C653A264-4E38-488C-A4F6-8B3927C7B154}" destId="{243F7113-FC78-4D54-BF7E-F1E4F5E4E4A1}" srcOrd="0" destOrd="0" presId="urn:microsoft.com/office/officeart/2005/8/layout/radial1"/>
    <dgm:cxn modelId="{0B33271A-C8DA-4C8F-A953-1C460870AE6B}" type="presOf" srcId="{E4B205D8-BC16-4F2B-8D5B-0DC27527E933}" destId="{252D8D62-00F4-45A5-A2A3-5CEBCFEF7946}" srcOrd="0" destOrd="0" presId="urn:microsoft.com/office/officeart/2005/8/layout/radial1"/>
    <dgm:cxn modelId="{239F6882-2932-4B33-869F-6D055B04CFBC}" type="presOf" srcId="{9A83772E-D0A0-477F-B506-C809A512D31C}" destId="{662E8900-E0C4-4AAF-BF46-DC5AC2A237FE}" srcOrd="0" destOrd="0" presId="urn:microsoft.com/office/officeart/2005/8/layout/radial1"/>
    <dgm:cxn modelId="{6F078985-BB77-45B3-BC60-6A6B1F0F58CB}" type="presOf" srcId="{9D97EDF1-0CB5-4696-9DB1-7FA703685C95}" destId="{DC25FCE1-4905-4331-9B50-9326DD0769AB}" srcOrd="0" destOrd="0" presId="urn:microsoft.com/office/officeart/2005/8/layout/radial1"/>
    <dgm:cxn modelId="{201C278C-8347-4662-8051-7216AF9F2375}" type="presOf" srcId="{31AEF355-A02A-45FC-B0EF-2E6A32AB53CF}" destId="{F0434071-EAAA-4101-8B44-F714F8C25A9E}" srcOrd="1" destOrd="0" presId="urn:microsoft.com/office/officeart/2005/8/layout/radial1"/>
    <dgm:cxn modelId="{485B6BE0-8C16-4766-AEC7-6246C52232C8}" type="presOf" srcId="{1F68C55E-5885-4BB9-8C2F-C13E069FB3F2}" destId="{809D92FD-8767-4DC9-AB25-727052FA3410}" srcOrd="0" destOrd="0" presId="urn:microsoft.com/office/officeart/2005/8/layout/radial1"/>
    <dgm:cxn modelId="{2A5C53A9-1D7A-45F5-883F-F48F7702E37B}" type="presOf" srcId="{D18D4887-2A48-4CE5-9309-CDFEEC4073D4}" destId="{0BEE1FC8-48A5-4D44-8DF9-1DCFD1D5C0FD}" srcOrd="0" destOrd="0" presId="urn:microsoft.com/office/officeart/2005/8/layout/radial1"/>
    <dgm:cxn modelId="{5257CB5A-0680-4C44-B936-E19D6D7F8CF9}" type="presOf" srcId="{9E7DDD04-DF0F-4D41-A80C-A44E3CE64603}" destId="{0B070E73-EB42-4DAE-A814-1B2CE0BAAFB3}" srcOrd="0" destOrd="0" presId="urn:microsoft.com/office/officeart/2005/8/layout/radial1"/>
    <dgm:cxn modelId="{1D49CB4A-E4AF-41DC-96CF-D8D470630BFE}" type="presOf" srcId="{36038925-F700-4918-8856-30D1FCF7E058}" destId="{B7E64C22-CE5C-4CC2-878B-9BB489F3A31D}" srcOrd="0" destOrd="0" presId="urn:microsoft.com/office/officeart/2005/8/layout/radial1"/>
    <dgm:cxn modelId="{E94713B2-4DBD-4110-8ABE-894AA4572D97}" type="presOf" srcId="{C653A264-4E38-488C-A4F6-8B3927C7B154}" destId="{FC4861CA-750A-48F7-8873-6BF9671FB1FD}" srcOrd="1" destOrd="0" presId="urn:microsoft.com/office/officeart/2005/8/layout/radial1"/>
    <dgm:cxn modelId="{8967CBE5-D7AC-46D0-8C31-102BAAA2DF7B}" type="presOf" srcId="{B50FFC33-5194-421D-A4FA-E372DD3C4B81}" destId="{230401C0-A1E6-4F71-8D6F-3DC2B979EE56}" srcOrd="0" destOrd="0" presId="urn:microsoft.com/office/officeart/2005/8/layout/radial1"/>
    <dgm:cxn modelId="{0A5AF65A-4A73-47BC-9AAB-DE3DA4DEA1F8}" type="presOf" srcId="{F28FBA54-96DB-451B-A203-65AE65A4A650}" destId="{90A3A333-BBA0-4627-9268-E3A7100D0979}" srcOrd="1" destOrd="0" presId="urn:microsoft.com/office/officeart/2005/8/layout/radial1"/>
    <dgm:cxn modelId="{7103926B-19EC-44E1-A77A-18E6FB7C50DB}" type="presOf" srcId="{9E9E29CE-0EDB-44DC-87F5-30C35D04ABF7}" destId="{BD4AF6FE-80F8-4562-AC4B-C40CA82904AD}" srcOrd="0" destOrd="0" presId="urn:microsoft.com/office/officeart/2005/8/layout/radial1"/>
    <dgm:cxn modelId="{D50B7678-7F8A-401F-AA92-463B082ACF5E}" type="presOf" srcId="{E938C189-AC52-4377-B890-E9D2216A4C2B}" destId="{0D79CA8E-5320-490C-B690-9748369C7E57}" srcOrd="0" destOrd="0" presId="urn:microsoft.com/office/officeart/2005/8/layout/radial1"/>
    <dgm:cxn modelId="{C5240F1C-1A18-43BA-9549-9C7E1DA0F441}" type="presOf" srcId="{BD805AEE-BA8A-4096-BC07-464BCE1E0193}" destId="{DEE43E52-84FF-4E43-B4E3-783525C8EA4D}" srcOrd="0" destOrd="0" presId="urn:microsoft.com/office/officeart/2005/8/layout/radial1"/>
    <dgm:cxn modelId="{1FC30F62-14FA-47DF-9AFD-7A81693DFCF6}" type="presOf" srcId="{A5D09990-78C1-44F9-8698-480EB38C4A4F}" destId="{FC8555D4-12E7-494A-93F8-79ABD5DA2005}" srcOrd="1" destOrd="0" presId="urn:microsoft.com/office/officeart/2005/8/layout/radial1"/>
    <dgm:cxn modelId="{0FFE2865-4DFD-4D08-8510-50390A6D4072}" type="presOf" srcId="{9D97EDF1-0CB5-4696-9DB1-7FA703685C95}" destId="{EAFECFD5-4E79-4946-BD11-C46712E4178B}" srcOrd="1" destOrd="0" presId="urn:microsoft.com/office/officeart/2005/8/layout/radial1"/>
    <dgm:cxn modelId="{FF861292-806B-432A-A13A-9E267DC49519}" srcId="{36038925-F700-4918-8856-30D1FCF7E058}" destId="{D18D4887-2A48-4CE5-9309-CDFEEC4073D4}" srcOrd="6" destOrd="0" parTransId="{9A817F4C-E32F-46AE-AB26-4C7F61C333A3}" sibTransId="{E82CC979-E0C1-4F00-9A8A-31633F3F0881}"/>
    <dgm:cxn modelId="{E4AB1495-1045-43C8-90E2-70D041A7F7C4}" srcId="{36038925-F700-4918-8856-30D1FCF7E058}" destId="{B81FF34B-96EC-4364-8D6E-333155028FF8}" srcOrd="2" destOrd="0" parTransId="{800914CE-59FE-4951-98A5-858F937AF38F}" sibTransId="{0BDE7F4B-CAB2-4F5C-B122-9E7808429D3C}"/>
    <dgm:cxn modelId="{FF355C94-DE58-414C-B38D-A43714E614B0}" srcId="{36038925-F700-4918-8856-30D1FCF7E058}" destId="{26E72FFB-3F21-453D-BA31-26AABE5E9892}" srcOrd="5" destOrd="0" parTransId="{BDA0720D-07FF-4EC8-ADD2-0E4EF037D1CC}" sibTransId="{61E44A01-4EBE-427D-BDEE-B0DAC013DCD1}"/>
    <dgm:cxn modelId="{1CD29B82-FC41-4316-BF5A-58E2F53D57FE}" type="presOf" srcId="{EB5CB51B-4219-41AD-ABB9-5287040A4769}" destId="{622A8960-AD49-45B9-B4CB-7E66C8678567}" srcOrd="1" destOrd="0" presId="urn:microsoft.com/office/officeart/2005/8/layout/radial1"/>
    <dgm:cxn modelId="{CD5B27E1-A532-4576-AAAB-AAEC322FE26A}" type="presOf" srcId="{73C1723A-2278-4682-8F81-FF8A0E3FC85F}" destId="{22061216-87D0-48C7-A2B1-B3857268216D}" srcOrd="1" destOrd="0" presId="urn:microsoft.com/office/officeart/2005/8/layout/radial1"/>
    <dgm:cxn modelId="{047E0A7A-90F2-4CE3-9EE4-2573D7A31E72}" srcId="{36038925-F700-4918-8856-30D1FCF7E058}" destId="{99B64F68-DC50-4C28-941D-F59C082ABC00}" srcOrd="13" destOrd="0" parTransId="{A5D09990-78C1-44F9-8698-480EB38C4A4F}" sibTransId="{26329B77-3E0C-4A1B-B4F7-8174E59117DE}"/>
    <dgm:cxn modelId="{5D7CDC1B-B5CD-4D86-BBD2-613190B76079}" type="presOf" srcId="{B81FF34B-96EC-4364-8D6E-333155028FF8}" destId="{1ACFAD31-2401-4028-A61A-8521D853F960}" srcOrd="0" destOrd="0" presId="urn:microsoft.com/office/officeart/2005/8/layout/radial1"/>
    <dgm:cxn modelId="{E06F6F8D-7EB2-4CDF-9777-674FC0EF5998}" srcId="{36038925-F700-4918-8856-30D1FCF7E058}" destId="{E185D31E-4109-46A8-9487-1997A4F7763B}" srcOrd="1" destOrd="0" parTransId="{31AEF355-A02A-45FC-B0EF-2E6A32AB53CF}" sibTransId="{9D585FE3-38A9-40FD-BC95-CD19F30912AE}"/>
    <dgm:cxn modelId="{C2C0A333-2846-43C5-8592-4FBA26B3A5C6}" srcId="{36038925-F700-4918-8856-30D1FCF7E058}" destId="{B50FFC33-5194-421D-A4FA-E372DD3C4B81}" srcOrd="4" destOrd="0" parTransId="{90FCCE6C-DEDD-4F95-817C-AA90FA0B5856}" sibTransId="{9294130A-32C1-4C7C-AEFC-4AC16D5865F1}"/>
    <dgm:cxn modelId="{FB2E5B2A-E754-4121-87C3-5E72F770D34C}" type="presOf" srcId="{95CA5DA4-62BD-4254-AD67-8D0E3AD39FBD}" destId="{118FE5F1-FF1C-4F13-AAA3-E0E969DA800B}" srcOrd="0" destOrd="0" presId="urn:microsoft.com/office/officeart/2005/8/layout/radial1"/>
    <dgm:cxn modelId="{3728025E-AF27-4516-BDFC-A81F93A13759}" srcId="{36038925-F700-4918-8856-30D1FCF7E058}" destId="{C423E136-F83F-4E53-B0E2-BAA41C2598E9}" srcOrd="3" destOrd="0" parTransId="{F28FBA54-96DB-451B-A203-65AE65A4A650}" sibTransId="{7E0276DE-FC59-47DC-981C-0350A810D6C2}"/>
    <dgm:cxn modelId="{794E7EE4-A728-4C58-A4BF-F478382B69E0}" type="presOf" srcId="{E185D31E-4109-46A8-9487-1997A4F7763B}" destId="{AE613B26-C1C4-4FE8-849A-2967D6677D8A}" srcOrd="0" destOrd="0" presId="urn:microsoft.com/office/officeart/2005/8/layout/radial1"/>
    <dgm:cxn modelId="{4C1C7DA1-9C93-4A54-99EF-C90A733F4A5B}" type="presOf" srcId="{A5D09990-78C1-44F9-8698-480EB38C4A4F}" destId="{C10CF81D-D91B-4276-A1E2-3746147B422F}" srcOrd="0" destOrd="0" presId="urn:microsoft.com/office/officeart/2005/8/layout/radial1"/>
    <dgm:cxn modelId="{C451C9BC-BE10-486D-9D48-72D6BA4E1C07}" srcId="{9E9E29CE-0EDB-44DC-87F5-30C35D04ABF7}" destId="{36038925-F700-4918-8856-30D1FCF7E058}" srcOrd="0" destOrd="0" parTransId="{62EA8AED-C915-41BC-90EF-4CD46ADEE1FC}" sibTransId="{A83CC897-7630-4C84-8730-BADE9B46A1F2}"/>
    <dgm:cxn modelId="{C94CF00E-0E10-4D06-B857-D2CF7D92C742}" type="presOf" srcId="{9A817F4C-E32F-46AE-AB26-4C7F61C333A3}" destId="{7F18B30D-3D35-4080-9075-21E33B3311AB}" srcOrd="0" destOrd="0" presId="urn:microsoft.com/office/officeart/2005/8/layout/radial1"/>
    <dgm:cxn modelId="{2052FB2A-ECF1-4757-9A5B-C876E168A4FB}" type="presOf" srcId="{800914CE-59FE-4951-98A5-858F937AF38F}" destId="{A266ADAC-8232-4391-834D-A271A783BFEE}" srcOrd="0" destOrd="0" presId="urn:microsoft.com/office/officeart/2005/8/layout/radial1"/>
    <dgm:cxn modelId="{15B4F67F-E773-4E17-8D27-65A663D732B4}" type="presOf" srcId="{1F68C55E-5885-4BB9-8C2F-C13E069FB3F2}" destId="{ED927824-D63B-44B5-A291-42CA15EFF670}" srcOrd="1" destOrd="0" presId="urn:microsoft.com/office/officeart/2005/8/layout/radial1"/>
    <dgm:cxn modelId="{188ABBE6-0034-43DA-B92C-5922C85C5017}" srcId="{36038925-F700-4918-8856-30D1FCF7E058}" destId="{E4B205D8-BC16-4F2B-8D5B-0DC27527E933}" srcOrd="12" destOrd="0" parTransId="{EB5CB51B-4219-41AD-ABB9-5287040A4769}" sibTransId="{A037016D-C7E1-492A-8FC3-BE7C6EA4A291}"/>
    <dgm:cxn modelId="{AFF6DDFF-7A31-48F3-B48C-17F59351F6BE}" type="presOf" srcId="{90FCCE6C-DEDD-4F95-817C-AA90FA0B5856}" destId="{4922F766-B027-441F-81FF-F21916D2B6CC}" srcOrd="0" destOrd="0" presId="urn:microsoft.com/office/officeart/2005/8/layout/radial1"/>
    <dgm:cxn modelId="{9A92828B-A76C-4A13-ADE5-5BD59B855B6A}" type="presOf" srcId="{E938C189-AC52-4377-B890-E9D2216A4C2B}" destId="{DAF99B8F-E343-4AA4-94D9-6F37330A7373}" srcOrd="1" destOrd="0" presId="urn:microsoft.com/office/officeart/2005/8/layout/radial1"/>
    <dgm:cxn modelId="{B65D54B3-BA30-4523-BE39-1A1D0E8406DB}" srcId="{36038925-F700-4918-8856-30D1FCF7E058}" destId="{95CA5DA4-62BD-4254-AD67-8D0E3AD39FBD}" srcOrd="7" destOrd="0" parTransId="{1F68C55E-5885-4BB9-8C2F-C13E069FB3F2}" sibTransId="{8F8AF5F5-CF17-4ECE-A079-26332D1C1AE3}"/>
    <dgm:cxn modelId="{9F6D7EFF-E62E-4FD7-81D1-2C5B0DE302A6}" srcId="{36038925-F700-4918-8856-30D1FCF7E058}" destId="{77344747-038D-401A-86C5-E1F1ADFBB215}" srcOrd="10" destOrd="0" parTransId="{73C1723A-2278-4682-8F81-FF8A0E3FC85F}" sibTransId="{37D6CBA7-8347-482E-B856-4219CF7EA300}"/>
    <dgm:cxn modelId="{D67B36D4-75A5-4BFB-A14B-9D5637246225}" type="presOf" srcId="{74E6113C-6480-43DD-A158-61FD5A7CEE89}" destId="{5CF8F564-E53C-456B-94B0-0A5D254B6463}" srcOrd="1" destOrd="0" presId="urn:microsoft.com/office/officeart/2005/8/layout/radial1"/>
    <dgm:cxn modelId="{C50F9324-F54C-4C0C-912D-64B80620B569}" type="presOf" srcId="{800914CE-59FE-4951-98A5-858F937AF38F}" destId="{0D922C1D-DCDB-4D1D-AAE3-8BFA26D4A722}" srcOrd="1" destOrd="0" presId="urn:microsoft.com/office/officeart/2005/8/layout/radial1"/>
    <dgm:cxn modelId="{CEC6D24F-1342-476D-8434-5677F2FBB545}" type="presOf" srcId="{BDA0720D-07FF-4EC8-ADD2-0E4EF037D1CC}" destId="{5281A372-7D3B-4BAF-B41B-385B90F89E4B}" srcOrd="1" destOrd="0" presId="urn:microsoft.com/office/officeart/2005/8/layout/radial1"/>
    <dgm:cxn modelId="{6070BD27-793B-4AE5-9C0A-9F666584943E}" type="presOf" srcId="{BDA0720D-07FF-4EC8-ADD2-0E4EF037D1CC}" destId="{5738DDFD-382B-4A47-8896-62AA4F6D8F81}" srcOrd="0" destOrd="0" presId="urn:microsoft.com/office/officeart/2005/8/layout/radial1"/>
    <dgm:cxn modelId="{7FC90CC7-8D41-4392-8839-43F3E2AC165B}" type="presOf" srcId="{73C1723A-2278-4682-8F81-FF8A0E3FC85F}" destId="{6CA2D864-567C-491A-8135-E15C0C2C4578}" srcOrd="0" destOrd="0" presId="urn:microsoft.com/office/officeart/2005/8/layout/radial1"/>
    <dgm:cxn modelId="{D99E1511-B50F-441B-AE38-77312038CB7F}" type="presOf" srcId="{26E72FFB-3F21-453D-BA31-26AABE5E9892}" destId="{ADCA9EFD-EA75-4F35-9A89-F4C386EE153A}" srcOrd="0" destOrd="0" presId="urn:microsoft.com/office/officeart/2005/8/layout/radial1"/>
    <dgm:cxn modelId="{6DAAA898-E603-43E6-9CB8-64DFBB3D6B74}" type="presOf" srcId="{99B64F68-DC50-4C28-941D-F59C082ABC00}" destId="{FADF1FBB-62D0-4C95-ADB9-9B03696E2F64}" srcOrd="0" destOrd="0" presId="urn:microsoft.com/office/officeart/2005/8/layout/radial1"/>
    <dgm:cxn modelId="{CBC548A8-FB0C-498B-95DB-639BEC5AD1E5}" type="presOf" srcId="{F28FBA54-96DB-451B-A203-65AE65A4A650}" destId="{1DE9B0EC-5832-45B1-8E58-23FF2E26242A}" srcOrd="0" destOrd="0" presId="urn:microsoft.com/office/officeart/2005/8/layout/radial1"/>
    <dgm:cxn modelId="{5C89E015-5F43-45EC-806A-3DFA04662E56}" type="presOf" srcId="{9A817F4C-E32F-46AE-AB26-4C7F61C333A3}" destId="{93269373-643C-403D-98CD-FAE480168940}" srcOrd="1" destOrd="0" presId="urn:microsoft.com/office/officeart/2005/8/layout/radial1"/>
    <dgm:cxn modelId="{E0AE683E-8B76-4F14-A726-9AD614C5822A}" srcId="{36038925-F700-4918-8856-30D1FCF7E058}" destId="{591E82B4-033D-4938-ACD4-FAC743806BD5}" srcOrd="11" destOrd="0" parTransId="{C653A264-4E38-488C-A4F6-8B3927C7B154}" sibTransId="{5E56698F-D762-4F1F-93FE-AD3FB19F5494}"/>
    <dgm:cxn modelId="{FAD0CA24-E56A-43EC-A666-87F519A12C1A}" srcId="{36038925-F700-4918-8856-30D1FCF7E058}" destId="{9E7DDD04-DF0F-4D41-A80C-A44E3CE64603}" srcOrd="9" destOrd="0" parTransId="{74E6113C-6480-43DD-A158-61FD5A7CEE89}" sibTransId="{328EC5AB-AA80-4180-AFBB-D5482E4D3697}"/>
    <dgm:cxn modelId="{C5F7115D-5659-443A-8B0F-2F588A0B17DB}" srcId="{36038925-F700-4918-8856-30D1FCF7E058}" destId="{BD805AEE-BA8A-4096-BC07-464BCE1E0193}" srcOrd="0" destOrd="0" parTransId="{9D97EDF1-0CB5-4696-9DB1-7FA703685C95}" sibTransId="{EBBED3C1-F28D-4588-9900-F6A8B290E7F4}"/>
    <dgm:cxn modelId="{0B7D3EEF-9C12-4745-B93D-3603323A2BB4}" type="presOf" srcId="{90FCCE6C-DEDD-4F95-817C-AA90FA0B5856}" destId="{D70D647B-A3B2-4BAE-969E-C51477431093}" srcOrd="1" destOrd="0" presId="urn:microsoft.com/office/officeart/2005/8/layout/radial1"/>
    <dgm:cxn modelId="{C7B0455A-A467-48EB-BAB6-F98A169ECE13}" type="presOf" srcId="{77344747-038D-401A-86C5-E1F1ADFBB215}" destId="{6AE91E23-65DC-48EE-B125-357E2E3B693D}" srcOrd="0" destOrd="0" presId="urn:microsoft.com/office/officeart/2005/8/layout/radial1"/>
    <dgm:cxn modelId="{75B2E806-0C7C-4ED7-A17F-3C17FB7E0708}" type="presOf" srcId="{31AEF355-A02A-45FC-B0EF-2E6A32AB53CF}" destId="{F4B7D917-436B-44D4-BBB3-F79FAB12706C}" srcOrd="0" destOrd="0" presId="urn:microsoft.com/office/officeart/2005/8/layout/radial1"/>
    <dgm:cxn modelId="{2E2D232B-872E-4DA8-8AAE-DBED757A5143}" type="presParOf" srcId="{BD4AF6FE-80F8-4562-AC4B-C40CA82904AD}" destId="{B7E64C22-CE5C-4CC2-878B-9BB489F3A31D}" srcOrd="0" destOrd="0" presId="urn:microsoft.com/office/officeart/2005/8/layout/radial1"/>
    <dgm:cxn modelId="{D1164CAC-CBE5-40B9-98F4-27BBEF9F5CA9}" type="presParOf" srcId="{BD4AF6FE-80F8-4562-AC4B-C40CA82904AD}" destId="{DC25FCE1-4905-4331-9B50-9326DD0769AB}" srcOrd="1" destOrd="0" presId="urn:microsoft.com/office/officeart/2005/8/layout/radial1"/>
    <dgm:cxn modelId="{92F5CD96-81BA-465D-8002-2F02992E0E31}" type="presParOf" srcId="{DC25FCE1-4905-4331-9B50-9326DD0769AB}" destId="{EAFECFD5-4E79-4946-BD11-C46712E4178B}" srcOrd="0" destOrd="0" presId="urn:microsoft.com/office/officeart/2005/8/layout/radial1"/>
    <dgm:cxn modelId="{87496A8F-3CC4-403B-9862-726014B0AAF1}" type="presParOf" srcId="{BD4AF6FE-80F8-4562-AC4B-C40CA82904AD}" destId="{DEE43E52-84FF-4E43-B4E3-783525C8EA4D}" srcOrd="2" destOrd="0" presId="urn:microsoft.com/office/officeart/2005/8/layout/radial1"/>
    <dgm:cxn modelId="{A2E637AF-E756-4001-B6BF-901289C32F1B}" type="presParOf" srcId="{BD4AF6FE-80F8-4562-AC4B-C40CA82904AD}" destId="{F4B7D917-436B-44D4-BBB3-F79FAB12706C}" srcOrd="3" destOrd="0" presId="urn:microsoft.com/office/officeart/2005/8/layout/radial1"/>
    <dgm:cxn modelId="{5817D724-8280-4590-B361-1AA5261C376B}" type="presParOf" srcId="{F4B7D917-436B-44D4-BBB3-F79FAB12706C}" destId="{F0434071-EAAA-4101-8B44-F714F8C25A9E}" srcOrd="0" destOrd="0" presId="urn:microsoft.com/office/officeart/2005/8/layout/radial1"/>
    <dgm:cxn modelId="{1984339A-0353-4403-B567-23867B0B3968}" type="presParOf" srcId="{BD4AF6FE-80F8-4562-AC4B-C40CA82904AD}" destId="{AE613B26-C1C4-4FE8-849A-2967D6677D8A}" srcOrd="4" destOrd="0" presId="urn:microsoft.com/office/officeart/2005/8/layout/radial1"/>
    <dgm:cxn modelId="{85199B01-4B08-4C9A-84CD-7E6760D94FF8}" type="presParOf" srcId="{BD4AF6FE-80F8-4562-AC4B-C40CA82904AD}" destId="{A266ADAC-8232-4391-834D-A271A783BFEE}" srcOrd="5" destOrd="0" presId="urn:microsoft.com/office/officeart/2005/8/layout/radial1"/>
    <dgm:cxn modelId="{7A2E358F-2705-4B47-A883-6316F056FF22}" type="presParOf" srcId="{A266ADAC-8232-4391-834D-A271A783BFEE}" destId="{0D922C1D-DCDB-4D1D-AAE3-8BFA26D4A722}" srcOrd="0" destOrd="0" presId="urn:microsoft.com/office/officeart/2005/8/layout/radial1"/>
    <dgm:cxn modelId="{87A68BCE-F5E7-4C4F-B774-C8B78630C5B3}" type="presParOf" srcId="{BD4AF6FE-80F8-4562-AC4B-C40CA82904AD}" destId="{1ACFAD31-2401-4028-A61A-8521D853F960}" srcOrd="6" destOrd="0" presId="urn:microsoft.com/office/officeart/2005/8/layout/radial1"/>
    <dgm:cxn modelId="{1EBF0CFD-E13B-4373-80CA-AC3178CEDAEE}" type="presParOf" srcId="{BD4AF6FE-80F8-4562-AC4B-C40CA82904AD}" destId="{1DE9B0EC-5832-45B1-8E58-23FF2E26242A}" srcOrd="7" destOrd="0" presId="urn:microsoft.com/office/officeart/2005/8/layout/radial1"/>
    <dgm:cxn modelId="{7C18F96B-3327-41DD-A60D-E5DC5CF4AFA6}" type="presParOf" srcId="{1DE9B0EC-5832-45B1-8E58-23FF2E26242A}" destId="{90A3A333-BBA0-4627-9268-E3A7100D0979}" srcOrd="0" destOrd="0" presId="urn:microsoft.com/office/officeart/2005/8/layout/radial1"/>
    <dgm:cxn modelId="{EE985520-A6C6-431F-9CD7-AEDBAD27B341}" type="presParOf" srcId="{BD4AF6FE-80F8-4562-AC4B-C40CA82904AD}" destId="{81105CA8-130C-47FA-94BF-B569E7B124BD}" srcOrd="8" destOrd="0" presId="urn:microsoft.com/office/officeart/2005/8/layout/radial1"/>
    <dgm:cxn modelId="{55AF93E0-C56E-4804-8A62-5E23B1E13918}" type="presParOf" srcId="{BD4AF6FE-80F8-4562-AC4B-C40CA82904AD}" destId="{4922F766-B027-441F-81FF-F21916D2B6CC}" srcOrd="9" destOrd="0" presId="urn:microsoft.com/office/officeart/2005/8/layout/radial1"/>
    <dgm:cxn modelId="{07F88028-4EA6-43AC-8C9D-88FE640A2153}" type="presParOf" srcId="{4922F766-B027-441F-81FF-F21916D2B6CC}" destId="{D70D647B-A3B2-4BAE-969E-C51477431093}" srcOrd="0" destOrd="0" presId="urn:microsoft.com/office/officeart/2005/8/layout/radial1"/>
    <dgm:cxn modelId="{857B7825-3D9F-4B72-903C-9D59423850AA}" type="presParOf" srcId="{BD4AF6FE-80F8-4562-AC4B-C40CA82904AD}" destId="{230401C0-A1E6-4F71-8D6F-3DC2B979EE56}" srcOrd="10" destOrd="0" presId="urn:microsoft.com/office/officeart/2005/8/layout/radial1"/>
    <dgm:cxn modelId="{18058F17-822C-4823-B80E-18142D4B86FB}" type="presParOf" srcId="{BD4AF6FE-80F8-4562-AC4B-C40CA82904AD}" destId="{5738DDFD-382B-4A47-8896-62AA4F6D8F81}" srcOrd="11" destOrd="0" presId="urn:microsoft.com/office/officeart/2005/8/layout/radial1"/>
    <dgm:cxn modelId="{BBD1892A-14EF-41EA-817D-C5B030D2B880}" type="presParOf" srcId="{5738DDFD-382B-4A47-8896-62AA4F6D8F81}" destId="{5281A372-7D3B-4BAF-B41B-385B90F89E4B}" srcOrd="0" destOrd="0" presId="urn:microsoft.com/office/officeart/2005/8/layout/radial1"/>
    <dgm:cxn modelId="{96A8B5AE-8A24-42F1-BD14-B3AF47AF58EF}" type="presParOf" srcId="{BD4AF6FE-80F8-4562-AC4B-C40CA82904AD}" destId="{ADCA9EFD-EA75-4F35-9A89-F4C386EE153A}" srcOrd="12" destOrd="0" presId="urn:microsoft.com/office/officeart/2005/8/layout/radial1"/>
    <dgm:cxn modelId="{1EDD0775-7FAE-4487-856C-1CC961D3D89D}" type="presParOf" srcId="{BD4AF6FE-80F8-4562-AC4B-C40CA82904AD}" destId="{7F18B30D-3D35-4080-9075-21E33B3311AB}" srcOrd="13" destOrd="0" presId="urn:microsoft.com/office/officeart/2005/8/layout/radial1"/>
    <dgm:cxn modelId="{103B61E2-6F7B-4465-98B3-50F5E4914CF9}" type="presParOf" srcId="{7F18B30D-3D35-4080-9075-21E33B3311AB}" destId="{93269373-643C-403D-98CD-FAE480168940}" srcOrd="0" destOrd="0" presId="urn:microsoft.com/office/officeart/2005/8/layout/radial1"/>
    <dgm:cxn modelId="{7D807803-CC64-424A-AB36-3CAB11AC69AA}" type="presParOf" srcId="{BD4AF6FE-80F8-4562-AC4B-C40CA82904AD}" destId="{0BEE1FC8-48A5-4D44-8DF9-1DCFD1D5C0FD}" srcOrd="14" destOrd="0" presId="urn:microsoft.com/office/officeart/2005/8/layout/radial1"/>
    <dgm:cxn modelId="{0ECEB736-CAEE-4958-89C2-1274F6D0949C}" type="presParOf" srcId="{BD4AF6FE-80F8-4562-AC4B-C40CA82904AD}" destId="{809D92FD-8767-4DC9-AB25-727052FA3410}" srcOrd="15" destOrd="0" presId="urn:microsoft.com/office/officeart/2005/8/layout/radial1"/>
    <dgm:cxn modelId="{56E349AC-F6D8-49BE-95C3-D1CA86C43271}" type="presParOf" srcId="{809D92FD-8767-4DC9-AB25-727052FA3410}" destId="{ED927824-D63B-44B5-A291-42CA15EFF670}" srcOrd="0" destOrd="0" presId="urn:microsoft.com/office/officeart/2005/8/layout/radial1"/>
    <dgm:cxn modelId="{FEE27D31-D154-4D1A-9190-135C14E1E248}" type="presParOf" srcId="{BD4AF6FE-80F8-4562-AC4B-C40CA82904AD}" destId="{118FE5F1-FF1C-4F13-AAA3-E0E969DA800B}" srcOrd="16" destOrd="0" presId="urn:microsoft.com/office/officeart/2005/8/layout/radial1"/>
    <dgm:cxn modelId="{6040163B-3DB0-4318-9AA9-04FFF287A7AD}" type="presParOf" srcId="{BD4AF6FE-80F8-4562-AC4B-C40CA82904AD}" destId="{0D79CA8E-5320-490C-B690-9748369C7E57}" srcOrd="17" destOrd="0" presId="urn:microsoft.com/office/officeart/2005/8/layout/radial1"/>
    <dgm:cxn modelId="{0DC06A81-BEFF-4965-AD2D-52E3B5BCC648}" type="presParOf" srcId="{0D79CA8E-5320-490C-B690-9748369C7E57}" destId="{DAF99B8F-E343-4AA4-94D9-6F37330A7373}" srcOrd="0" destOrd="0" presId="urn:microsoft.com/office/officeart/2005/8/layout/radial1"/>
    <dgm:cxn modelId="{6FC7A57D-C075-435A-AEE9-79AF5AA181C2}" type="presParOf" srcId="{BD4AF6FE-80F8-4562-AC4B-C40CA82904AD}" destId="{662E8900-E0C4-4AAF-BF46-DC5AC2A237FE}" srcOrd="18" destOrd="0" presId="urn:microsoft.com/office/officeart/2005/8/layout/radial1"/>
    <dgm:cxn modelId="{1E13B2E1-20DE-412D-9CC2-0DA1FA644CCE}" type="presParOf" srcId="{BD4AF6FE-80F8-4562-AC4B-C40CA82904AD}" destId="{A1DB6410-249F-489F-A94A-4DC3F8ECDAED}" srcOrd="19" destOrd="0" presId="urn:microsoft.com/office/officeart/2005/8/layout/radial1"/>
    <dgm:cxn modelId="{76ACACC6-4431-48F5-87CC-4F8A5B7F47A7}" type="presParOf" srcId="{A1DB6410-249F-489F-A94A-4DC3F8ECDAED}" destId="{5CF8F564-E53C-456B-94B0-0A5D254B6463}" srcOrd="0" destOrd="0" presId="urn:microsoft.com/office/officeart/2005/8/layout/radial1"/>
    <dgm:cxn modelId="{2AAAEC9A-DFD7-4958-9B03-2D245241B6F2}" type="presParOf" srcId="{BD4AF6FE-80F8-4562-AC4B-C40CA82904AD}" destId="{0B070E73-EB42-4DAE-A814-1B2CE0BAAFB3}" srcOrd="20" destOrd="0" presId="urn:microsoft.com/office/officeart/2005/8/layout/radial1"/>
    <dgm:cxn modelId="{E48075AD-D422-4BE9-BF93-280EA03F4C62}" type="presParOf" srcId="{BD4AF6FE-80F8-4562-AC4B-C40CA82904AD}" destId="{6CA2D864-567C-491A-8135-E15C0C2C4578}" srcOrd="21" destOrd="0" presId="urn:microsoft.com/office/officeart/2005/8/layout/radial1"/>
    <dgm:cxn modelId="{1F5AD850-F249-4A24-A449-6C95680B5B9B}" type="presParOf" srcId="{6CA2D864-567C-491A-8135-E15C0C2C4578}" destId="{22061216-87D0-48C7-A2B1-B3857268216D}" srcOrd="0" destOrd="0" presId="urn:microsoft.com/office/officeart/2005/8/layout/radial1"/>
    <dgm:cxn modelId="{ABEADD8A-B6A3-475C-BD57-2EFE0AC25413}" type="presParOf" srcId="{BD4AF6FE-80F8-4562-AC4B-C40CA82904AD}" destId="{6AE91E23-65DC-48EE-B125-357E2E3B693D}" srcOrd="22" destOrd="0" presId="urn:microsoft.com/office/officeart/2005/8/layout/radial1"/>
    <dgm:cxn modelId="{D70120EE-6DC5-4F00-8314-E701F457DB96}" type="presParOf" srcId="{BD4AF6FE-80F8-4562-AC4B-C40CA82904AD}" destId="{243F7113-FC78-4D54-BF7E-F1E4F5E4E4A1}" srcOrd="23" destOrd="0" presId="urn:microsoft.com/office/officeart/2005/8/layout/radial1"/>
    <dgm:cxn modelId="{603E28E1-88E9-467D-BFF4-2C9A26BA62BE}" type="presParOf" srcId="{243F7113-FC78-4D54-BF7E-F1E4F5E4E4A1}" destId="{FC4861CA-750A-48F7-8873-6BF9671FB1FD}" srcOrd="0" destOrd="0" presId="urn:microsoft.com/office/officeart/2005/8/layout/radial1"/>
    <dgm:cxn modelId="{B741B72D-F1B2-46CD-943E-B564B1301F96}" type="presParOf" srcId="{BD4AF6FE-80F8-4562-AC4B-C40CA82904AD}" destId="{3CC21C55-2ABC-4C51-984D-D25DAE11108C}" srcOrd="24" destOrd="0" presId="urn:microsoft.com/office/officeart/2005/8/layout/radial1"/>
    <dgm:cxn modelId="{A041E38A-EBC6-4A43-854D-306F6C4F3513}" type="presParOf" srcId="{BD4AF6FE-80F8-4562-AC4B-C40CA82904AD}" destId="{5FBD4D54-3913-4954-93FC-C44F3B4EA175}" srcOrd="25" destOrd="0" presId="urn:microsoft.com/office/officeart/2005/8/layout/radial1"/>
    <dgm:cxn modelId="{1B6C3621-A401-4B42-82DB-87C8F0A79529}" type="presParOf" srcId="{5FBD4D54-3913-4954-93FC-C44F3B4EA175}" destId="{622A8960-AD49-45B9-B4CB-7E66C8678567}" srcOrd="0" destOrd="0" presId="urn:microsoft.com/office/officeart/2005/8/layout/radial1"/>
    <dgm:cxn modelId="{01611C07-72E5-4416-A7A2-BC1EC1E50920}" type="presParOf" srcId="{BD4AF6FE-80F8-4562-AC4B-C40CA82904AD}" destId="{252D8D62-00F4-45A5-A2A3-5CEBCFEF7946}" srcOrd="26" destOrd="0" presId="urn:microsoft.com/office/officeart/2005/8/layout/radial1"/>
    <dgm:cxn modelId="{80F66EF7-B978-45AC-8C80-1D6ED73480E4}" type="presParOf" srcId="{BD4AF6FE-80F8-4562-AC4B-C40CA82904AD}" destId="{C10CF81D-D91B-4276-A1E2-3746147B422F}" srcOrd="27" destOrd="0" presId="urn:microsoft.com/office/officeart/2005/8/layout/radial1"/>
    <dgm:cxn modelId="{FC6991E6-F42D-4AB6-B724-C4B0F8B938F4}" type="presParOf" srcId="{C10CF81D-D91B-4276-A1E2-3746147B422F}" destId="{FC8555D4-12E7-494A-93F8-79ABD5DA2005}" srcOrd="0" destOrd="0" presId="urn:microsoft.com/office/officeart/2005/8/layout/radial1"/>
    <dgm:cxn modelId="{4EA61095-60C0-43F8-9E4C-AA9A8E9EAC09}" type="presParOf" srcId="{BD4AF6FE-80F8-4562-AC4B-C40CA82904AD}" destId="{FADF1FBB-62D0-4C95-ADB9-9B03696E2F64}" srcOrd="2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E64C22-CE5C-4CC2-878B-9BB489F3A31D}">
      <dsp:nvSpPr>
        <dsp:cNvPr id="0" name=""/>
        <dsp:cNvSpPr/>
      </dsp:nvSpPr>
      <dsp:spPr>
        <a:xfrm>
          <a:off x="3501837" y="2231327"/>
          <a:ext cx="1225924" cy="11539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农产品（食品）安全</a:t>
          </a:r>
          <a:endParaRPr lang="zh-CN" altLang="en-US" sz="1600" b="1" kern="1200" dirty="0"/>
        </a:p>
      </dsp:txBody>
      <dsp:txXfrm>
        <a:off x="3501837" y="2231327"/>
        <a:ext cx="1225924" cy="1153968"/>
      </dsp:txXfrm>
    </dsp:sp>
    <dsp:sp modelId="{DC25FCE1-4905-4331-9B50-9326DD0769AB}">
      <dsp:nvSpPr>
        <dsp:cNvPr id="0" name=""/>
        <dsp:cNvSpPr/>
      </dsp:nvSpPr>
      <dsp:spPr>
        <a:xfrm rot="16200000">
          <a:off x="3417257" y="1524890"/>
          <a:ext cx="1395084" cy="17789"/>
        </a:xfrm>
        <a:custGeom>
          <a:avLst/>
          <a:gdLst/>
          <a:ahLst/>
          <a:cxnLst/>
          <a:rect l="0" t="0" r="0" b="0"/>
          <a:pathLst>
            <a:path>
              <a:moveTo>
                <a:pt x="0" y="8894"/>
              </a:moveTo>
              <a:lnTo>
                <a:pt x="1395084"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6200000">
        <a:off x="4079922" y="1498908"/>
        <a:ext cx="69754" cy="69754"/>
      </dsp:txXfrm>
    </dsp:sp>
    <dsp:sp modelId="{DEE43E52-84FF-4E43-B4E3-783525C8EA4D}">
      <dsp:nvSpPr>
        <dsp:cNvPr id="0" name=""/>
        <dsp:cNvSpPr/>
      </dsp:nvSpPr>
      <dsp:spPr>
        <a:xfrm>
          <a:off x="3708129" y="22902"/>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生产者</a:t>
          </a:r>
          <a:endParaRPr lang="zh-CN" altLang="en-US" sz="1600" b="1" kern="1200" dirty="0"/>
        </a:p>
      </dsp:txBody>
      <dsp:txXfrm>
        <a:off x="3708129" y="22902"/>
        <a:ext cx="813341" cy="813341"/>
      </dsp:txXfrm>
    </dsp:sp>
    <dsp:sp modelId="{F4B7D917-436B-44D4-BBB3-F79FAB12706C}">
      <dsp:nvSpPr>
        <dsp:cNvPr id="0" name=""/>
        <dsp:cNvSpPr/>
      </dsp:nvSpPr>
      <dsp:spPr>
        <a:xfrm rot="17742857">
          <a:off x="3974763" y="1648275"/>
          <a:ext cx="1388794" cy="17789"/>
        </a:xfrm>
        <a:custGeom>
          <a:avLst/>
          <a:gdLst/>
          <a:ahLst/>
          <a:cxnLst/>
          <a:rect l="0" t="0" r="0" b="0"/>
          <a:pathLst>
            <a:path>
              <a:moveTo>
                <a:pt x="0" y="8894"/>
              </a:moveTo>
              <a:lnTo>
                <a:pt x="1388794"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7742857">
        <a:off x="4634440" y="1622450"/>
        <a:ext cx="69439" cy="69439"/>
      </dsp:txXfrm>
    </dsp:sp>
    <dsp:sp modelId="{AE613B26-C1C4-4FE8-849A-2967D6677D8A}">
      <dsp:nvSpPr>
        <dsp:cNvPr id="0" name=""/>
        <dsp:cNvSpPr/>
      </dsp:nvSpPr>
      <dsp:spPr>
        <a:xfrm>
          <a:off x="4740225" y="258471"/>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流通从业者</a:t>
          </a:r>
        </a:p>
      </dsp:txBody>
      <dsp:txXfrm>
        <a:off x="4740225" y="258471"/>
        <a:ext cx="813341" cy="813341"/>
      </dsp:txXfrm>
    </dsp:sp>
    <dsp:sp modelId="{A266ADAC-8232-4391-834D-A271A783BFEE}">
      <dsp:nvSpPr>
        <dsp:cNvPr id="0" name=""/>
        <dsp:cNvSpPr/>
      </dsp:nvSpPr>
      <dsp:spPr>
        <a:xfrm rot="19285714">
          <a:off x="4432617" y="1998151"/>
          <a:ext cx="1373876" cy="17789"/>
        </a:xfrm>
        <a:custGeom>
          <a:avLst/>
          <a:gdLst/>
          <a:ahLst/>
          <a:cxnLst/>
          <a:rect l="0" t="0" r="0" b="0"/>
          <a:pathLst>
            <a:path>
              <a:moveTo>
                <a:pt x="0" y="8894"/>
              </a:moveTo>
              <a:lnTo>
                <a:pt x="1373876"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9285714">
        <a:off x="5085208" y="1972699"/>
        <a:ext cx="68693" cy="68693"/>
      </dsp:txXfrm>
    </dsp:sp>
    <dsp:sp modelId="{1ACFAD31-2401-4028-A61A-8521D853F960}">
      <dsp:nvSpPr>
        <dsp:cNvPr id="0" name=""/>
        <dsp:cNvSpPr/>
      </dsp:nvSpPr>
      <dsp:spPr>
        <a:xfrm>
          <a:off x="5567902" y="918521"/>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t>评估者</a:t>
          </a:r>
          <a:endParaRPr lang="zh-CN" altLang="en-US" sz="1800" b="1" kern="1200" dirty="0"/>
        </a:p>
      </dsp:txBody>
      <dsp:txXfrm>
        <a:off x="5567902" y="918521"/>
        <a:ext cx="813341" cy="813341"/>
      </dsp:txXfrm>
    </dsp:sp>
    <dsp:sp modelId="{1DE9B0EC-5832-45B1-8E58-23FF2E26242A}">
      <dsp:nvSpPr>
        <dsp:cNvPr id="0" name=""/>
        <dsp:cNvSpPr/>
      </dsp:nvSpPr>
      <dsp:spPr>
        <a:xfrm rot="20828571">
          <a:off x="4693438" y="2512021"/>
          <a:ext cx="1361048" cy="17789"/>
        </a:xfrm>
        <a:custGeom>
          <a:avLst/>
          <a:gdLst/>
          <a:ahLst/>
          <a:cxnLst/>
          <a:rect l="0" t="0" r="0" b="0"/>
          <a:pathLst>
            <a:path>
              <a:moveTo>
                <a:pt x="0" y="8894"/>
              </a:moveTo>
              <a:lnTo>
                <a:pt x="1361048"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0828571">
        <a:off x="5339936" y="2486890"/>
        <a:ext cx="68052" cy="68052"/>
      </dsp:txXfrm>
    </dsp:sp>
    <dsp:sp modelId="{81105CA8-130C-47FA-94BF-B569E7B124BD}">
      <dsp:nvSpPr>
        <dsp:cNvPr id="0" name=""/>
        <dsp:cNvSpPr/>
      </dsp:nvSpPr>
      <dsp:spPr>
        <a:xfrm>
          <a:off x="6027228" y="1872322"/>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监管者</a:t>
          </a:r>
        </a:p>
      </dsp:txBody>
      <dsp:txXfrm>
        <a:off x="6027228" y="1872322"/>
        <a:ext cx="813341" cy="813341"/>
      </dsp:txXfrm>
    </dsp:sp>
    <dsp:sp modelId="{4922F766-B027-441F-81FF-F21916D2B6CC}">
      <dsp:nvSpPr>
        <dsp:cNvPr id="0" name=""/>
        <dsp:cNvSpPr/>
      </dsp:nvSpPr>
      <dsp:spPr>
        <a:xfrm rot="771429">
          <a:off x="4693438" y="3086812"/>
          <a:ext cx="1361048" cy="17789"/>
        </a:xfrm>
        <a:custGeom>
          <a:avLst/>
          <a:gdLst/>
          <a:ahLst/>
          <a:cxnLst/>
          <a:rect l="0" t="0" r="0" b="0"/>
          <a:pathLst>
            <a:path>
              <a:moveTo>
                <a:pt x="0" y="8894"/>
              </a:moveTo>
              <a:lnTo>
                <a:pt x="1361048"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771429">
        <a:off x="5339936" y="3061681"/>
        <a:ext cx="68052" cy="68052"/>
      </dsp:txXfrm>
    </dsp:sp>
    <dsp:sp modelId="{230401C0-A1E6-4F71-8D6F-3DC2B979EE56}">
      <dsp:nvSpPr>
        <dsp:cNvPr id="0" name=""/>
        <dsp:cNvSpPr/>
      </dsp:nvSpPr>
      <dsp:spPr>
        <a:xfrm>
          <a:off x="6027228" y="2930960"/>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检测人员</a:t>
          </a:r>
        </a:p>
      </dsp:txBody>
      <dsp:txXfrm>
        <a:off x="6027228" y="2930960"/>
        <a:ext cx="813341" cy="813341"/>
      </dsp:txXfrm>
    </dsp:sp>
    <dsp:sp modelId="{5738DDFD-382B-4A47-8896-62AA4F6D8F81}">
      <dsp:nvSpPr>
        <dsp:cNvPr id="0" name=""/>
        <dsp:cNvSpPr/>
      </dsp:nvSpPr>
      <dsp:spPr>
        <a:xfrm rot="2314286">
          <a:off x="4432617" y="3600682"/>
          <a:ext cx="1373876" cy="17789"/>
        </a:xfrm>
        <a:custGeom>
          <a:avLst/>
          <a:gdLst/>
          <a:ahLst/>
          <a:cxnLst/>
          <a:rect l="0" t="0" r="0" b="0"/>
          <a:pathLst>
            <a:path>
              <a:moveTo>
                <a:pt x="0" y="8894"/>
              </a:moveTo>
              <a:lnTo>
                <a:pt x="1373876"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314286">
        <a:off x="5085208" y="3575230"/>
        <a:ext cx="68693" cy="68693"/>
      </dsp:txXfrm>
    </dsp:sp>
    <dsp:sp modelId="{ADCA9EFD-EA75-4F35-9A89-F4C386EE153A}">
      <dsp:nvSpPr>
        <dsp:cNvPr id="0" name=""/>
        <dsp:cNvSpPr/>
      </dsp:nvSpPr>
      <dsp:spPr>
        <a:xfrm>
          <a:off x="5567902" y="3884761"/>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研究人员</a:t>
          </a:r>
        </a:p>
      </dsp:txBody>
      <dsp:txXfrm>
        <a:off x="5567902" y="3884761"/>
        <a:ext cx="813341" cy="813341"/>
      </dsp:txXfrm>
    </dsp:sp>
    <dsp:sp modelId="{7F18B30D-3D35-4080-9075-21E33B3311AB}">
      <dsp:nvSpPr>
        <dsp:cNvPr id="0" name=""/>
        <dsp:cNvSpPr/>
      </dsp:nvSpPr>
      <dsp:spPr>
        <a:xfrm rot="3857143">
          <a:off x="3974763" y="3950559"/>
          <a:ext cx="1388794" cy="17789"/>
        </a:xfrm>
        <a:custGeom>
          <a:avLst/>
          <a:gdLst/>
          <a:ahLst/>
          <a:cxnLst/>
          <a:rect l="0" t="0" r="0" b="0"/>
          <a:pathLst>
            <a:path>
              <a:moveTo>
                <a:pt x="0" y="8894"/>
              </a:moveTo>
              <a:lnTo>
                <a:pt x="1388794"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857143">
        <a:off x="4634440" y="3924734"/>
        <a:ext cx="69439" cy="69439"/>
      </dsp:txXfrm>
    </dsp:sp>
    <dsp:sp modelId="{0BEE1FC8-48A5-4D44-8DF9-1DCFD1D5C0FD}">
      <dsp:nvSpPr>
        <dsp:cNvPr id="0" name=""/>
        <dsp:cNvSpPr/>
      </dsp:nvSpPr>
      <dsp:spPr>
        <a:xfrm>
          <a:off x="4740225" y="4544811"/>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技术人员</a:t>
          </a:r>
        </a:p>
      </dsp:txBody>
      <dsp:txXfrm>
        <a:off x="4740225" y="4544811"/>
        <a:ext cx="813341" cy="813341"/>
      </dsp:txXfrm>
    </dsp:sp>
    <dsp:sp modelId="{809D92FD-8767-4DC9-AB25-727052FA3410}">
      <dsp:nvSpPr>
        <dsp:cNvPr id="0" name=""/>
        <dsp:cNvSpPr/>
      </dsp:nvSpPr>
      <dsp:spPr>
        <a:xfrm rot="5400000">
          <a:off x="3417257" y="4073943"/>
          <a:ext cx="1395084" cy="17789"/>
        </a:xfrm>
        <a:custGeom>
          <a:avLst/>
          <a:gdLst/>
          <a:ahLst/>
          <a:cxnLst/>
          <a:rect l="0" t="0" r="0" b="0"/>
          <a:pathLst>
            <a:path>
              <a:moveTo>
                <a:pt x="0" y="8894"/>
              </a:moveTo>
              <a:lnTo>
                <a:pt x="1395084"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079922" y="4047961"/>
        <a:ext cx="69754" cy="69754"/>
      </dsp:txXfrm>
    </dsp:sp>
    <dsp:sp modelId="{118FE5F1-FF1C-4F13-AAA3-E0E969DA800B}">
      <dsp:nvSpPr>
        <dsp:cNvPr id="0" name=""/>
        <dsp:cNvSpPr/>
      </dsp:nvSpPr>
      <dsp:spPr>
        <a:xfrm>
          <a:off x="3708129" y="4780380"/>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法规制定者</a:t>
          </a:r>
        </a:p>
      </dsp:txBody>
      <dsp:txXfrm>
        <a:off x="3708129" y="4780380"/>
        <a:ext cx="813341" cy="813341"/>
      </dsp:txXfrm>
    </dsp:sp>
    <dsp:sp modelId="{0D79CA8E-5320-490C-B690-9748369C7E57}">
      <dsp:nvSpPr>
        <dsp:cNvPr id="0" name=""/>
        <dsp:cNvSpPr/>
      </dsp:nvSpPr>
      <dsp:spPr>
        <a:xfrm rot="6942857">
          <a:off x="2866041" y="3950559"/>
          <a:ext cx="1388794" cy="17789"/>
        </a:xfrm>
        <a:custGeom>
          <a:avLst/>
          <a:gdLst/>
          <a:ahLst/>
          <a:cxnLst/>
          <a:rect l="0" t="0" r="0" b="0"/>
          <a:pathLst>
            <a:path>
              <a:moveTo>
                <a:pt x="0" y="8894"/>
              </a:moveTo>
              <a:lnTo>
                <a:pt x="1388794"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6942857">
        <a:off x="3525719" y="3924734"/>
        <a:ext cx="69439" cy="69439"/>
      </dsp:txXfrm>
    </dsp:sp>
    <dsp:sp modelId="{662E8900-E0C4-4AAF-BF46-DC5AC2A237FE}">
      <dsp:nvSpPr>
        <dsp:cNvPr id="0" name=""/>
        <dsp:cNvSpPr/>
      </dsp:nvSpPr>
      <dsp:spPr>
        <a:xfrm>
          <a:off x="2676033" y="4544811"/>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伦理道德建设者</a:t>
          </a:r>
        </a:p>
      </dsp:txBody>
      <dsp:txXfrm>
        <a:off x="2676033" y="4544811"/>
        <a:ext cx="813341" cy="813341"/>
      </dsp:txXfrm>
    </dsp:sp>
    <dsp:sp modelId="{A1DB6410-249F-489F-A94A-4DC3F8ECDAED}">
      <dsp:nvSpPr>
        <dsp:cNvPr id="0" name=""/>
        <dsp:cNvSpPr/>
      </dsp:nvSpPr>
      <dsp:spPr>
        <a:xfrm rot="8485714">
          <a:off x="2423106" y="3600682"/>
          <a:ext cx="1373876" cy="17789"/>
        </a:xfrm>
        <a:custGeom>
          <a:avLst/>
          <a:gdLst/>
          <a:ahLst/>
          <a:cxnLst/>
          <a:rect l="0" t="0" r="0" b="0"/>
          <a:pathLst>
            <a:path>
              <a:moveTo>
                <a:pt x="0" y="8894"/>
              </a:moveTo>
              <a:lnTo>
                <a:pt x="1373876"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8485714">
        <a:off x="3075697" y="3575230"/>
        <a:ext cx="68693" cy="68693"/>
      </dsp:txXfrm>
    </dsp:sp>
    <dsp:sp modelId="{0B070E73-EB42-4DAE-A814-1B2CE0BAAFB3}">
      <dsp:nvSpPr>
        <dsp:cNvPr id="0" name=""/>
        <dsp:cNvSpPr/>
      </dsp:nvSpPr>
      <dsp:spPr>
        <a:xfrm>
          <a:off x="1848356" y="3884761"/>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媒体人</a:t>
          </a:r>
        </a:p>
      </dsp:txBody>
      <dsp:txXfrm>
        <a:off x="1848356" y="3884761"/>
        <a:ext cx="813341" cy="813341"/>
      </dsp:txXfrm>
    </dsp:sp>
    <dsp:sp modelId="{6CA2D864-567C-491A-8135-E15C0C2C4578}">
      <dsp:nvSpPr>
        <dsp:cNvPr id="0" name=""/>
        <dsp:cNvSpPr/>
      </dsp:nvSpPr>
      <dsp:spPr>
        <a:xfrm rot="10028571">
          <a:off x="2175112" y="3086812"/>
          <a:ext cx="1361048" cy="17789"/>
        </a:xfrm>
        <a:custGeom>
          <a:avLst/>
          <a:gdLst/>
          <a:ahLst/>
          <a:cxnLst/>
          <a:rect l="0" t="0" r="0" b="0"/>
          <a:pathLst>
            <a:path>
              <a:moveTo>
                <a:pt x="0" y="8894"/>
              </a:moveTo>
              <a:lnTo>
                <a:pt x="1361048"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028571">
        <a:off x="2821611" y="3061681"/>
        <a:ext cx="68052" cy="68052"/>
      </dsp:txXfrm>
    </dsp:sp>
    <dsp:sp modelId="{6AE91E23-65DC-48EE-B125-357E2E3B693D}">
      <dsp:nvSpPr>
        <dsp:cNvPr id="0" name=""/>
        <dsp:cNvSpPr/>
      </dsp:nvSpPr>
      <dsp:spPr>
        <a:xfrm>
          <a:off x="1389030" y="2930960"/>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消费者</a:t>
          </a:r>
        </a:p>
      </dsp:txBody>
      <dsp:txXfrm>
        <a:off x="1389030" y="2930960"/>
        <a:ext cx="813341" cy="813341"/>
      </dsp:txXfrm>
    </dsp:sp>
    <dsp:sp modelId="{243F7113-FC78-4D54-BF7E-F1E4F5E4E4A1}">
      <dsp:nvSpPr>
        <dsp:cNvPr id="0" name=""/>
        <dsp:cNvSpPr/>
      </dsp:nvSpPr>
      <dsp:spPr>
        <a:xfrm rot="11571429">
          <a:off x="2175112" y="2512021"/>
          <a:ext cx="1361048" cy="17789"/>
        </a:xfrm>
        <a:custGeom>
          <a:avLst/>
          <a:gdLst/>
          <a:ahLst/>
          <a:cxnLst/>
          <a:rect l="0" t="0" r="0" b="0"/>
          <a:pathLst>
            <a:path>
              <a:moveTo>
                <a:pt x="0" y="8894"/>
              </a:moveTo>
              <a:lnTo>
                <a:pt x="1361048"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1571429">
        <a:off x="2821611" y="2486890"/>
        <a:ext cx="68052" cy="68052"/>
      </dsp:txXfrm>
    </dsp:sp>
    <dsp:sp modelId="{3CC21C55-2ABC-4C51-984D-D25DAE11108C}">
      <dsp:nvSpPr>
        <dsp:cNvPr id="0" name=""/>
        <dsp:cNvSpPr/>
      </dsp:nvSpPr>
      <dsp:spPr>
        <a:xfrm>
          <a:off x="1389030" y="1872322"/>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其他相关方</a:t>
          </a:r>
        </a:p>
      </dsp:txBody>
      <dsp:txXfrm>
        <a:off x="1389030" y="1872322"/>
        <a:ext cx="813341" cy="813341"/>
      </dsp:txXfrm>
    </dsp:sp>
    <dsp:sp modelId="{5FBD4D54-3913-4954-93FC-C44F3B4EA175}">
      <dsp:nvSpPr>
        <dsp:cNvPr id="0" name=""/>
        <dsp:cNvSpPr/>
      </dsp:nvSpPr>
      <dsp:spPr>
        <a:xfrm rot="13114286">
          <a:off x="2423106" y="1998151"/>
          <a:ext cx="1373876" cy="17789"/>
        </a:xfrm>
        <a:custGeom>
          <a:avLst/>
          <a:gdLst/>
          <a:ahLst/>
          <a:cxnLst/>
          <a:rect l="0" t="0" r="0" b="0"/>
          <a:pathLst>
            <a:path>
              <a:moveTo>
                <a:pt x="0" y="8894"/>
              </a:moveTo>
              <a:lnTo>
                <a:pt x="1373876"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3114286">
        <a:off x="3075697" y="1972699"/>
        <a:ext cx="68693" cy="68693"/>
      </dsp:txXfrm>
    </dsp:sp>
    <dsp:sp modelId="{252D8D62-00F4-45A5-A2A3-5CEBCFEF7946}">
      <dsp:nvSpPr>
        <dsp:cNvPr id="0" name=""/>
        <dsp:cNvSpPr/>
      </dsp:nvSpPr>
      <dsp:spPr>
        <a:xfrm>
          <a:off x="1848356" y="918521"/>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环保人员</a:t>
          </a:r>
        </a:p>
      </dsp:txBody>
      <dsp:txXfrm>
        <a:off x="1848356" y="918521"/>
        <a:ext cx="813341" cy="813341"/>
      </dsp:txXfrm>
    </dsp:sp>
    <dsp:sp modelId="{C10CF81D-D91B-4276-A1E2-3746147B422F}">
      <dsp:nvSpPr>
        <dsp:cNvPr id="0" name=""/>
        <dsp:cNvSpPr/>
      </dsp:nvSpPr>
      <dsp:spPr>
        <a:xfrm rot="14657143">
          <a:off x="2866041" y="1648275"/>
          <a:ext cx="1388794" cy="17789"/>
        </a:xfrm>
        <a:custGeom>
          <a:avLst/>
          <a:gdLst/>
          <a:ahLst/>
          <a:cxnLst/>
          <a:rect l="0" t="0" r="0" b="0"/>
          <a:pathLst>
            <a:path>
              <a:moveTo>
                <a:pt x="0" y="8894"/>
              </a:moveTo>
              <a:lnTo>
                <a:pt x="1388794" y="8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4657143">
        <a:off x="3525719" y="1622450"/>
        <a:ext cx="69439" cy="69439"/>
      </dsp:txXfrm>
    </dsp:sp>
    <dsp:sp modelId="{FADF1FBB-62D0-4C95-ADB9-9B03696E2F64}">
      <dsp:nvSpPr>
        <dsp:cNvPr id="0" name=""/>
        <dsp:cNvSpPr/>
      </dsp:nvSpPr>
      <dsp:spPr>
        <a:xfrm>
          <a:off x="2676033" y="258471"/>
          <a:ext cx="813341" cy="813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农资供应商</a:t>
          </a:r>
        </a:p>
      </dsp:txBody>
      <dsp:txXfrm>
        <a:off x="2676033" y="258471"/>
        <a:ext cx="813341" cy="81334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2C243C14-745A-4E27-A20D-CF5227BF18C2}" type="datetimeFigureOut">
              <a:rPr lang="zh-CN" altLang="en-US"/>
              <a:pPr>
                <a:defRPr/>
              </a:pPr>
              <a:t>2014/3/17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E2CB6D03-2653-4122-8248-64195857379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602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F1FE79-479D-4744-AB37-32A80411DA87}" type="slidenum">
              <a:rPr lang="zh-CN" altLang="en-US"/>
              <a:pPr fontAlgn="base">
                <a:spcBef>
                  <a:spcPct val="0"/>
                </a:spcBef>
                <a:spcAft>
                  <a:spcPct val="0"/>
                </a:spcAft>
              </a:pPr>
              <a:t>53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EABEA7-720D-4571-93DA-ABEE8C8AC2A0}" type="slidenum">
              <a:rPr lang="en-US" altLang="zh-CN"/>
              <a:pPr fontAlgn="base">
                <a:spcBef>
                  <a:spcPct val="0"/>
                </a:spcBef>
                <a:spcAft>
                  <a:spcPct val="0"/>
                </a:spcAft>
              </a:pPr>
              <a:t>60</a:t>
            </a:fld>
            <a:endParaRPr lang="en-US" altLang="zh-CN"/>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4" name="日期占位符 29"/>
          <p:cNvSpPr>
            <a:spLocks noGrp="1"/>
          </p:cNvSpPr>
          <p:nvPr>
            <p:ph type="dt" sz="half" idx="10"/>
          </p:nvPr>
        </p:nvSpPr>
        <p:spPr/>
        <p:txBody>
          <a:bodyPr/>
          <a:lstStyle>
            <a:lvl1pPr>
              <a:defRPr/>
            </a:lvl1pPr>
          </a:lstStyle>
          <a:p>
            <a:pPr>
              <a:defRPr/>
            </a:pPr>
            <a:fld id="{69922BB6-7857-423C-9BC2-E5F7432B1C79}" type="datetimeFigureOut">
              <a:rPr lang="zh-CN" altLang="en-US"/>
              <a:pPr>
                <a:defRPr/>
              </a:pPr>
              <a:t>2014/3/17</a:t>
            </a:fld>
            <a:endParaRPr lang="zh-CN" altLang="en-US"/>
          </a:p>
        </p:txBody>
      </p:sp>
      <p:sp>
        <p:nvSpPr>
          <p:cNvPr id="5" name="页脚占位符 18"/>
          <p:cNvSpPr>
            <a:spLocks noGrp="1"/>
          </p:cNvSpPr>
          <p:nvPr>
            <p:ph type="ftr" sz="quarter" idx="11"/>
          </p:nvPr>
        </p:nvSpPr>
        <p:spPr/>
        <p:txBody>
          <a:bodyPr/>
          <a:lstStyle>
            <a:lvl1pPr>
              <a:defRPr/>
            </a:lvl1pPr>
          </a:lstStyle>
          <a:p>
            <a:pPr>
              <a:defRPr/>
            </a:pPr>
            <a:endParaRPr lang="zh-CN" altLang="en-US"/>
          </a:p>
        </p:txBody>
      </p:sp>
      <p:sp>
        <p:nvSpPr>
          <p:cNvPr id="6" name="灯片编号占位符 26"/>
          <p:cNvSpPr>
            <a:spLocks noGrp="1"/>
          </p:cNvSpPr>
          <p:nvPr>
            <p:ph type="sldNum" sz="quarter" idx="12"/>
          </p:nvPr>
        </p:nvSpPr>
        <p:spPr/>
        <p:txBody>
          <a:bodyPr/>
          <a:lstStyle>
            <a:lvl1pPr>
              <a:defRPr/>
            </a:lvl1pPr>
          </a:lstStyle>
          <a:p>
            <a:pPr>
              <a:defRPr/>
            </a:pPr>
            <a:fld id="{172DFA16-87E8-4E4A-AE82-341266272801}"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9918E4ED-573A-4F66-942B-6CDFD91FD70C}" type="datetimeFigureOut">
              <a:rPr lang="zh-CN" altLang="en-US"/>
              <a:pPr>
                <a:defRPr/>
              </a:pPr>
              <a:t>2014/3/17</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C29ED707-818C-48E8-B6FD-4422E078B6DF}"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18159E76-5B2A-4D50-B984-D76A5D46E28B}" type="datetimeFigureOut">
              <a:rPr lang="zh-CN" altLang="en-US"/>
              <a:pPr>
                <a:defRPr/>
              </a:pPr>
              <a:t>2014/3/17</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3794D900-8F1A-47BD-A8DD-614A9C4A4D29}"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305800" cy="5635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447800"/>
            <a:ext cx="4000500" cy="4876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0100" y="1447800"/>
            <a:ext cx="4000500" cy="4876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304800" y="6553200"/>
            <a:ext cx="2590800" cy="242888"/>
          </a:xfrm>
        </p:spPr>
        <p:txBody>
          <a:bodyPr/>
          <a:lstStyle>
            <a:lvl1pPr>
              <a:defRPr/>
            </a:lvl1pPr>
          </a:lstStyle>
          <a:p>
            <a:pPr>
              <a:defRPr/>
            </a:pPr>
            <a:endParaRPr lang="en-US" altLang="zh-CN"/>
          </a:p>
        </p:txBody>
      </p:sp>
      <p:sp>
        <p:nvSpPr>
          <p:cNvPr id="6" name="页脚占位符 5"/>
          <p:cNvSpPr>
            <a:spLocks noGrp="1"/>
          </p:cNvSpPr>
          <p:nvPr>
            <p:ph type="ftr" sz="quarter" idx="11"/>
          </p:nvPr>
        </p:nvSpPr>
        <p:spPr>
          <a:xfrm>
            <a:off x="5943600" y="6519863"/>
            <a:ext cx="2895600" cy="265112"/>
          </a:xfrm>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a:xfrm>
            <a:off x="3276600" y="6540500"/>
            <a:ext cx="2133600" cy="260350"/>
          </a:xfrm>
        </p:spPr>
        <p:txBody>
          <a:bodyPr/>
          <a:lstStyle>
            <a:lvl1pPr>
              <a:defRPr/>
            </a:lvl1pPr>
          </a:lstStyle>
          <a:p>
            <a:pPr>
              <a:defRPr/>
            </a:pPr>
            <a:fld id="{95B131DF-AA0A-4E99-A5DE-8FEC4EA0DE72}"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8D696FF0-3B7D-4394-BF45-2FDAA1CF2A59}" type="datetimeFigureOut">
              <a:rPr lang="zh-CN" altLang="en-US"/>
              <a:pPr>
                <a:defRPr/>
              </a:pPr>
              <a:t>2014/3/17</a:t>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8F8BB20E-3C62-4A22-B6BC-96D983E62355}"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0108071-38BD-4444-B98F-8C0454459F2C}" type="datetimeFigureOut">
              <a:rPr lang="zh-CN" altLang="en-US"/>
              <a:pPr>
                <a:defRPr/>
              </a:pPr>
              <a:t>2014/3/17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74C7424-2ACF-4E56-B238-D967E059909B}"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F8AF0317-7379-44C3-BEB6-3D327659D8E6}" type="datetimeFigureOut">
              <a:rPr lang="zh-CN" altLang="en-US"/>
              <a:pPr>
                <a:defRPr/>
              </a:pPr>
              <a:t>2014/3/17</a:t>
            </a:fld>
            <a:endParaRPr lang="zh-CN" altLang="en-US"/>
          </a:p>
        </p:txBody>
      </p:sp>
      <p:sp>
        <p:nvSpPr>
          <p:cNvPr id="6" name="页脚占位符 21"/>
          <p:cNvSpPr>
            <a:spLocks noGrp="1"/>
          </p:cNvSpPr>
          <p:nvPr>
            <p:ph type="ftr" sz="quarter" idx="11"/>
          </p:nvPr>
        </p:nvSpPr>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p:txBody>
          <a:bodyPr/>
          <a:lstStyle>
            <a:lvl1pPr>
              <a:defRPr/>
            </a:lvl1pPr>
          </a:lstStyle>
          <a:p>
            <a:pPr>
              <a:defRPr/>
            </a:pPr>
            <a:fld id="{B3E83CB7-1BBF-4012-BDD6-9799CEEF4BA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9"/>
          <p:cNvSpPr>
            <a:spLocks noGrp="1"/>
          </p:cNvSpPr>
          <p:nvPr>
            <p:ph type="dt" sz="half" idx="10"/>
          </p:nvPr>
        </p:nvSpPr>
        <p:spPr/>
        <p:txBody>
          <a:bodyPr/>
          <a:lstStyle>
            <a:lvl1pPr>
              <a:defRPr/>
            </a:lvl1pPr>
          </a:lstStyle>
          <a:p>
            <a:pPr>
              <a:defRPr/>
            </a:pPr>
            <a:fld id="{0CB75175-B921-4C42-B31E-13F1DAF85547}" type="datetimeFigureOut">
              <a:rPr lang="zh-CN" altLang="en-US"/>
              <a:pPr>
                <a:defRPr/>
              </a:pPr>
              <a:t>2014/3/17</a:t>
            </a:fld>
            <a:endParaRPr lang="zh-CN" altLang="en-US"/>
          </a:p>
        </p:txBody>
      </p:sp>
      <p:sp>
        <p:nvSpPr>
          <p:cNvPr id="8" name="页脚占位符 21"/>
          <p:cNvSpPr>
            <a:spLocks noGrp="1"/>
          </p:cNvSpPr>
          <p:nvPr>
            <p:ph type="ftr" sz="quarter" idx="11"/>
          </p:nvPr>
        </p:nvSpPr>
        <p:spPr/>
        <p:txBody>
          <a:bodyPr/>
          <a:lstStyle>
            <a:lvl1pPr>
              <a:defRPr/>
            </a:lvl1pPr>
          </a:lstStyle>
          <a:p>
            <a:pPr>
              <a:defRPr/>
            </a:pPr>
            <a:endParaRPr lang="zh-CN" altLang="en-US"/>
          </a:p>
        </p:txBody>
      </p:sp>
      <p:sp>
        <p:nvSpPr>
          <p:cNvPr id="9" name="灯片编号占位符 17"/>
          <p:cNvSpPr>
            <a:spLocks noGrp="1"/>
          </p:cNvSpPr>
          <p:nvPr>
            <p:ph type="sldNum" sz="quarter" idx="12"/>
          </p:nvPr>
        </p:nvSpPr>
        <p:spPr/>
        <p:txBody>
          <a:bodyPr/>
          <a:lstStyle>
            <a:lvl1pPr>
              <a:defRPr/>
            </a:lvl1pPr>
          </a:lstStyle>
          <a:p>
            <a:pPr>
              <a:defRPr/>
            </a:pPr>
            <a:fld id="{B3494C9D-7B24-4CE1-9610-75BF6ACA2CB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p:txBody>
          <a:bodyPr/>
          <a:lstStyle>
            <a:lvl1pPr>
              <a:defRPr/>
            </a:lvl1pPr>
          </a:lstStyle>
          <a:p>
            <a:pPr>
              <a:defRPr/>
            </a:pPr>
            <a:fld id="{4EA4D039-73F8-4F65-A9E6-16DEE3599610}" type="datetimeFigureOut">
              <a:rPr lang="zh-CN" altLang="en-US"/>
              <a:pPr>
                <a:defRPr/>
              </a:pPr>
              <a:t>2014/3/17</a:t>
            </a:fld>
            <a:endParaRPr lang="zh-CN" altLang="en-US"/>
          </a:p>
        </p:txBody>
      </p:sp>
      <p:sp>
        <p:nvSpPr>
          <p:cNvPr id="4" name="页脚占位符 21"/>
          <p:cNvSpPr>
            <a:spLocks noGrp="1"/>
          </p:cNvSpPr>
          <p:nvPr>
            <p:ph type="ftr" sz="quarter" idx="11"/>
          </p:nvPr>
        </p:nvSpPr>
        <p:spPr/>
        <p:txBody>
          <a:bodyPr/>
          <a:lstStyle>
            <a:lvl1pPr>
              <a:defRPr/>
            </a:lvl1pPr>
          </a:lstStyle>
          <a:p>
            <a:pPr>
              <a:defRPr/>
            </a:pPr>
            <a:endParaRPr lang="zh-CN" altLang="en-US"/>
          </a:p>
        </p:txBody>
      </p:sp>
      <p:sp>
        <p:nvSpPr>
          <p:cNvPr id="5" name="灯片编号占位符 17"/>
          <p:cNvSpPr>
            <a:spLocks noGrp="1"/>
          </p:cNvSpPr>
          <p:nvPr>
            <p:ph type="sldNum" sz="quarter" idx="12"/>
          </p:nvPr>
        </p:nvSpPr>
        <p:spPr/>
        <p:txBody>
          <a:bodyPr/>
          <a:lstStyle>
            <a:lvl1pPr>
              <a:defRPr/>
            </a:lvl1pPr>
          </a:lstStyle>
          <a:p>
            <a:pPr>
              <a:defRPr/>
            </a:pPr>
            <a:fld id="{074D614E-39A6-432F-91CD-C69222060FA8}"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fld id="{FA21E2EF-667C-4000-BC0F-59F033557CEA}" type="datetimeFigureOut">
              <a:rPr lang="zh-CN" altLang="en-US"/>
              <a:pPr>
                <a:defRPr/>
              </a:pPr>
              <a:t>2014/3/17</a:t>
            </a:fld>
            <a:endParaRPr lang="zh-CN" altLang="en-US"/>
          </a:p>
        </p:txBody>
      </p:sp>
      <p:sp>
        <p:nvSpPr>
          <p:cNvPr id="3" name="页脚占位符 21"/>
          <p:cNvSpPr>
            <a:spLocks noGrp="1"/>
          </p:cNvSpPr>
          <p:nvPr>
            <p:ph type="ftr" sz="quarter" idx="11"/>
          </p:nvPr>
        </p:nvSpPr>
        <p:spPr/>
        <p:txBody>
          <a:bodyPr/>
          <a:lstStyle>
            <a:lvl1pPr>
              <a:defRPr/>
            </a:lvl1pPr>
          </a:lstStyle>
          <a:p>
            <a:pPr>
              <a:defRPr/>
            </a:pPr>
            <a:endParaRPr lang="zh-CN" altLang="en-US"/>
          </a:p>
        </p:txBody>
      </p:sp>
      <p:sp>
        <p:nvSpPr>
          <p:cNvPr id="4" name="灯片编号占位符 17"/>
          <p:cNvSpPr>
            <a:spLocks noGrp="1"/>
          </p:cNvSpPr>
          <p:nvPr>
            <p:ph type="sldNum" sz="quarter" idx="12"/>
          </p:nvPr>
        </p:nvSpPr>
        <p:spPr/>
        <p:txBody>
          <a:bodyPr/>
          <a:lstStyle>
            <a:lvl1pPr>
              <a:defRPr/>
            </a:lvl1pPr>
          </a:lstStyle>
          <a:p>
            <a:pPr>
              <a:defRPr/>
            </a:pPr>
            <a:fld id="{E350F984-00E1-4464-A5EE-339A41C7D33A}"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F4253155-943F-4DE3-BFF8-759FDAF2E93D}" type="datetimeFigureOut">
              <a:rPr lang="zh-CN" altLang="en-US"/>
              <a:pPr>
                <a:defRPr/>
              </a:pPr>
              <a:t>2014/3/17</a:t>
            </a:fld>
            <a:endParaRPr lang="zh-CN" altLang="en-US"/>
          </a:p>
        </p:txBody>
      </p:sp>
      <p:sp>
        <p:nvSpPr>
          <p:cNvPr id="6" name="页脚占位符 21"/>
          <p:cNvSpPr>
            <a:spLocks noGrp="1"/>
          </p:cNvSpPr>
          <p:nvPr>
            <p:ph type="ftr" sz="quarter" idx="11"/>
          </p:nvPr>
        </p:nvSpPr>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p:txBody>
          <a:bodyPr/>
          <a:lstStyle>
            <a:lvl1pPr>
              <a:defRPr/>
            </a:lvl1pPr>
          </a:lstStyle>
          <a:p>
            <a:pPr>
              <a:defRPr/>
            </a:pPr>
            <a:fld id="{0749857E-91D3-4584-8D1A-B3F3ABB9E86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9" name="日期占位符 4"/>
          <p:cNvSpPr>
            <a:spLocks noGrp="1"/>
          </p:cNvSpPr>
          <p:nvPr>
            <p:ph type="dt" sz="half" idx="10"/>
          </p:nvPr>
        </p:nvSpPr>
        <p:spPr/>
        <p:txBody>
          <a:bodyPr/>
          <a:lstStyle>
            <a:lvl1pPr>
              <a:defRPr/>
            </a:lvl1pPr>
          </a:lstStyle>
          <a:p>
            <a:pPr>
              <a:defRPr/>
            </a:pPr>
            <a:fld id="{96C37636-3E98-46E5-B87C-AC4AD7983877}" type="datetimeFigureOut">
              <a:rPr lang="zh-CN" altLang="en-US"/>
              <a:pPr>
                <a:defRPr/>
              </a:pPr>
              <a:t>2014/3/17</a:t>
            </a:fld>
            <a:endParaRPr lang="zh-CN" altLang="en-US"/>
          </a:p>
        </p:txBody>
      </p:sp>
      <p:sp>
        <p:nvSpPr>
          <p:cNvPr id="10" name="页脚占位符 5"/>
          <p:cNvSpPr>
            <a:spLocks noGrp="1"/>
          </p:cNvSpPr>
          <p:nvPr>
            <p:ph type="ftr" sz="quarter" idx="11"/>
          </p:nvPr>
        </p:nvSpPr>
        <p:spPr/>
        <p:txBody>
          <a:bodyPr/>
          <a:lstStyle>
            <a:lvl1pPr>
              <a:defRPr/>
            </a:lvl1pPr>
          </a:lstStyle>
          <a:p>
            <a:pPr>
              <a:defRPr/>
            </a:pPr>
            <a:endParaRPr lang="zh-CN" altLang="en-US"/>
          </a:p>
        </p:txBody>
      </p:sp>
      <p:sp>
        <p:nvSpPr>
          <p:cNvPr id="11" name="灯片编号占位符 6"/>
          <p:cNvSpPr>
            <a:spLocks noGrp="1"/>
          </p:cNvSpPr>
          <p:nvPr>
            <p:ph type="sldNum" sz="quarter" idx="12"/>
          </p:nvPr>
        </p:nvSpPr>
        <p:spPr>
          <a:xfrm>
            <a:off x="8077200" y="6356350"/>
            <a:ext cx="609600" cy="365125"/>
          </a:xfrm>
        </p:spPr>
        <p:txBody>
          <a:bodyPr/>
          <a:lstStyle>
            <a:lvl1pPr>
              <a:defRPr/>
            </a:lvl1pPr>
          </a:lstStyle>
          <a:p>
            <a:pPr>
              <a:defRPr/>
            </a:pPr>
            <a:fld id="{982A60DA-89BE-41E7-B76E-F96C4EA239C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052"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smtClean="0"/>
              <a:t>单击此处编辑母版标题样式</a:t>
            </a:r>
            <a:endParaRPr lang="en-US" smtClean="0"/>
          </a:p>
        </p:txBody>
      </p:sp>
      <p:sp>
        <p:nvSpPr>
          <p:cNvPr id="2053"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471A1939-55E0-4719-95AA-1718872F5E2D}" type="datetimeFigureOut">
              <a:rPr lang="zh-CN" altLang="en-US"/>
              <a:pPr>
                <a:defRPr/>
              </a:pPr>
              <a:t>2014/3/17</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E3B77D89-E368-4A64-8E4C-33A80DC3E12C}" type="slidenum">
              <a:rPr lang="zh-CN" altLang="en-US"/>
              <a:pPr>
                <a:defRPr/>
              </a:pPr>
              <a:t>‹#›</a:t>
            </a:fld>
            <a:endParaRPr lang="zh-CN" altLang="en-US"/>
          </a:p>
        </p:txBody>
      </p:sp>
      <p:grpSp>
        <p:nvGrpSpPr>
          <p:cNvPr id="2057" name="组合 1"/>
          <p:cNvGrpSpPr>
            <a:grpSpLocks/>
          </p:cNvGrpSpPr>
          <p:nvPr/>
        </p:nvGrpSpPr>
        <p:grpSpPr bwMode="auto">
          <a:xfrm>
            <a:off x="-19050" y="203200"/>
            <a:ext cx="9180513" cy="647700"/>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927" r:id="rId1"/>
    <p:sldLayoutId id="2147483919" r:id="rId2"/>
    <p:sldLayoutId id="2147483928" r:id="rId3"/>
    <p:sldLayoutId id="2147483920" r:id="rId4"/>
    <p:sldLayoutId id="2147483921" r:id="rId5"/>
    <p:sldLayoutId id="2147483922" r:id="rId6"/>
    <p:sldLayoutId id="2147483923" r:id="rId7"/>
    <p:sldLayoutId id="2147483924" r:id="rId8"/>
    <p:sldLayoutId id="2147483929" r:id="rId9"/>
    <p:sldLayoutId id="2147483925" r:id="rId10"/>
    <p:sldLayoutId id="2147483926" r:id="rId11"/>
    <p:sldLayoutId id="2147483930" r:id="rId12"/>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ea typeface="隶书" pitchFamily="49" charset="-122"/>
        </a:defRPr>
      </a:lvl2pPr>
      <a:lvl3pPr algn="l" rtl="0" fontAlgn="base">
        <a:spcBef>
          <a:spcPct val="0"/>
        </a:spcBef>
        <a:spcAft>
          <a:spcPct val="0"/>
        </a:spcAft>
        <a:defRPr sz="5000">
          <a:solidFill>
            <a:schemeClr val="tx2"/>
          </a:solidFill>
          <a:latin typeface="Calibri" pitchFamily="34" charset="0"/>
          <a:ea typeface="隶书" pitchFamily="49" charset="-122"/>
        </a:defRPr>
      </a:lvl3pPr>
      <a:lvl4pPr algn="l" rtl="0" fontAlgn="base">
        <a:spcBef>
          <a:spcPct val="0"/>
        </a:spcBef>
        <a:spcAft>
          <a:spcPct val="0"/>
        </a:spcAft>
        <a:defRPr sz="5000">
          <a:solidFill>
            <a:schemeClr val="tx2"/>
          </a:solidFill>
          <a:latin typeface="Calibri" pitchFamily="34" charset="0"/>
          <a:ea typeface="隶书" pitchFamily="49" charset="-122"/>
        </a:defRPr>
      </a:lvl4pPr>
      <a:lvl5pPr algn="l" rtl="0" fontAlgn="base">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836712"/>
            <a:ext cx="8280920" cy="1656184"/>
          </a:xfrm>
        </p:spPr>
        <p:txBody>
          <a:bodyPr>
            <a:noAutofit/>
          </a:bodyPr>
          <a:lstStyle/>
          <a:p>
            <a:pPr algn="ctr" fontAlgn="auto">
              <a:lnSpc>
                <a:spcPts val="10000"/>
              </a:lnSpc>
              <a:spcAft>
                <a:spcPts val="0"/>
              </a:spcAft>
              <a:defRPr/>
            </a:pPr>
            <a:r>
              <a:rPr lang="zh-CN" altLang="en-US" sz="5400" dirty="0" smtClean="0">
                <a:solidFill>
                  <a:srgbClr val="FFC000"/>
                </a:solidFill>
                <a:latin typeface="华文新魏" pitchFamily="2" charset="-122"/>
                <a:ea typeface="华文新魏" pitchFamily="2" charset="-122"/>
              </a:rPr>
              <a:t>农产品安全形势与风险分析</a:t>
            </a:r>
            <a:endParaRPr lang="zh-CN" altLang="en-US" sz="5400" dirty="0">
              <a:solidFill>
                <a:srgbClr val="FFC000"/>
              </a:solidFill>
              <a:latin typeface="华文新魏" pitchFamily="2" charset="-122"/>
              <a:ea typeface="华文新魏" pitchFamily="2" charset="-122"/>
            </a:endParaRPr>
          </a:p>
        </p:txBody>
      </p:sp>
      <p:sp>
        <p:nvSpPr>
          <p:cNvPr id="7171" name="副标题 2"/>
          <p:cNvSpPr>
            <a:spLocks noGrp="1"/>
          </p:cNvSpPr>
          <p:nvPr>
            <p:ph type="subTitle" idx="1"/>
          </p:nvPr>
        </p:nvSpPr>
        <p:spPr>
          <a:xfrm>
            <a:off x="827088" y="3933825"/>
            <a:ext cx="7632700" cy="1943100"/>
          </a:xfrm>
        </p:spPr>
        <p:txBody>
          <a:bodyPr/>
          <a:lstStyle/>
          <a:p>
            <a:pPr marR="0" algn="ctr">
              <a:lnSpc>
                <a:spcPct val="150000"/>
              </a:lnSpc>
            </a:pPr>
            <a:r>
              <a:rPr lang="zh-CN" altLang="en-US" sz="4000" smtClean="0">
                <a:latin typeface="隶书" pitchFamily="49" charset="-122"/>
                <a:ea typeface="隶书" pitchFamily="49" charset="-122"/>
              </a:rPr>
              <a:t>浙江省农科院质标所</a:t>
            </a:r>
            <a:endParaRPr lang="en-US" altLang="zh-CN" sz="4000" smtClean="0">
              <a:latin typeface="隶书" pitchFamily="49" charset="-122"/>
              <a:ea typeface="隶书" pitchFamily="49" charset="-122"/>
            </a:endParaRPr>
          </a:p>
          <a:p>
            <a:pPr marR="0" algn="ctr">
              <a:lnSpc>
                <a:spcPct val="150000"/>
              </a:lnSpc>
            </a:pPr>
            <a:r>
              <a:rPr lang="zh-CN" altLang="en-US" sz="4000" smtClean="0">
                <a:latin typeface="隶书" pitchFamily="49" charset="-122"/>
                <a:ea typeface="隶书" pitchFamily="49" charset="-122"/>
              </a:rPr>
              <a:t>张志恒</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228600" y="304800"/>
            <a:ext cx="7583488" cy="762000"/>
          </a:xfrm>
        </p:spPr>
        <p:txBody>
          <a:bodyPr/>
          <a:lstStyle/>
          <a:p>
            <a:pPr algn="ctr"/>
            <a:r>
              <a:rPr lang="zh-CN" altLang="zh-CN" sz="4000" b="1" smtClean="0">
                <a:ea typeface="宋体" charset="-122"/>
              </a:rPr>
              <a:t>疯牛病危机</a:t>
            </a:r>
            <a:r>
              <a:rPr lang="zh-CN" altLang="en-US" sz="4000" b="1" smtClean="0">
                <a:ea typeface="宋体" charset="-122"/>
              </a:rPr>
              <a:t>：检测困难</a:t>
            </a:r>
          </a:p>
        </p:txBody>
      </p:sp>
      <p:sp>
        <p:nvSpPr>
          <p:cNvPr id="16387" name="内容占位符 2"/>
          <p:cNvSpPr>
            <a:spLocks noGrp="1"/>
          </p:cNvSpPr>
          <p:nvPr>
            <p:ph idx="1"/>
          </p:nvPr>
        </p:nvSpPr>
        <p:spPr>
          <a:xfrm>
            <a:off x="250825" y="1341438"/>
            <a:ext cx="6265863" cy="5183187"/>
          </a:xfrm>
        </p:spPr>
        <p:txBody>
          <a:bodyPr/>
          <a:lstStyle/>
          <a:p>
            <a:r>
              <a:rPr lang="zh-CN" altLang="en-US" sz="2400" b="1" smtClean="0">
                <a:solidFill>
                  <a:srgbClr val="000000"/>
                </a:solidFill>
              </a:rPr>
              <a:t>疯牛病（</a:t>
            </a:r>
            <a:r>
              <a:rPr lang="en-US" altLang="zh-CN" sz="2400" b="1" smtClean="0">
                <a:solidFill>
                  <a:srgbClr val="000000"/>
                </a:solidFill>
              </a:rPr>
              <a:t> BSE </a:t>
            </a:r>
            <a:r>
              <a:rPr lang="zh-CN" altLang="en-US" sz="2400" b="1" smtClean="0">
                <a:solidFill>
                  <a:srgbClr val="000000"/>
                </a:solidFill>
              </a:rPr>
              <a:t>）于</a:t>
            </a:r>
            <a:r>
              <a:rPr lang="en-US" altLang="zh-CN" sz="2400" b="1" smtClean="0">
                <a:solidFill>
                  <a:srgbClr val="000000"/>
                </a:solidFill>
              </a:rPr>
              <a:t>1986</a:t>
            </a:r>
            <a:r>
              <a:rPr lang="zh-CN" altLang="en-US" sz="2400" b="1" smtClean="0">
                <a:solidFill>
                  <a:srgbClr val="000000"/>
                </a:solidFill>
              </a:rPr>
              <a:t>年最早发现于英国，随后由于英国</a:t>
            </a:r>
            <a:r>
              <a:rPr lang="en-US" altLang="zh-CN" sz="2400" b="1" smtClean="0">
                <a:solidFill>
                  <a:srgbClr val="000000"/>
                </a:solidFill>
              </a:rPr>
              <a:t>BSE</a:t>
            </a:r>
            <a:r>
              <a:rPr lang="zh-CN" altLang="en-US" sz="2400" b="1" smtClean="0">
                <a:solidFill>
                  <a:srgbClr val="00B050"/>
                </a:solidFill>
              </a:rPr>
              <a:t>感染牛或肉骨粉</a:t>
            </a:r>
            <a:r>
              <a:rPr lang="zh-CN" altLang="en-US" sz="2400" b="1" smtClean="0">
                <a:solidFill>
                  <a:srgbClr val="000000"/>
                </a:solidFill>
              </a:rPr>
              <a:t>的出口，将该病传给其他国家</a:t>
            </a:r>
            <a:endParaRPr lang="en-US" altLang="zh-CN" sz="2400" b="1" smtClean="0">
              <a:solidFill>
                <a:srgbClr val="000000"/>
              </a:solidFill>
            </a:endParaRPr>
          </a:p>
          <a:p>
            <a:r>
              <a:rPr lang="en-US" altLang="zh-CN" sz="2400" b="1" smtClean="0">
                <a:solidFill>
                  <a:srgbClr val="000000"/>
                </a:solidFill>
              </a:rPr>
              <a:t>1997-1999</a:t>
            </a:r>
            <a:r>
              <a:rPr lang="zh-CN" altLang="zh-CN" sz="2400" b="1" smtClean="0">
                <a:solidFill>
                  <a:srgbClr val="000000"/>
                </a:solidFill>
              </a:rPr>
              <a:t>年的疯牛病</a:t>
            </a:r>
            <a:r>
              <a:rPr lang="zh-CN" altLang="en-US" sz="2400" b="1" smtClean="0">
                <a:solidFill>
                  <a:srgbClr val="000000"/>
                </a:solidFill>
              </a:rPr>
              <a:t>在多个欧洲国家流行</a:t>
            </a:r>
            <a:endParaRPr lang="en-US" altLang="zh-CN" sz="2400" b="1" smtClean="0">
              <a:solidFill>
                <a:srgbClr val="000000"/>
              </a:solidFill>
            </a:endParaRPr>
          </a:p>
          <a:p>
            <a:r>
              <a:rPr lang="zh-CN" altLang="en-US" sz="2400" b="1" smtClean="0">
                <a:solidFill>
                  <a:srgbClr val="000000"/>
                </a:solidFill>
              </a:rPr>
              <a:t>至</a:t>
            </a:r>
            <a:r>
              <a:rPr lang="en-US" altLang="zh-CN" sz="2400" b="1" smtClean="0">
                <a:solidFill>
                  <a:srgbClr val="000000"/>
                </a:solidFill>
              </a:rPr>
              <a:t>2001</a:t>
            </a:r>
            <a:r>
              <a:rPr lang="zh-CN" altLang="en-US" sz="2400" b="1" smtClean="0">
                <a:solidFill>
                  <a:srgbClr val="000000"/>
                </a:solidFill>
              </a:rPr>
              <a:t>年</a:t>
            </a:r>
            <a:r>
              <a:rPr lang="en-US" altLang="zh-CN" sz="2400" b="1" smtClean="0">
                <a:solidFill>
                  <a:srgbClr val="000000"/>
                </a:solidFill>
              </a:rPr>
              <a:t>1</a:t>
            </a:r>
            <a:r>
              <a:rPr lang="zh-CN" altLang="en-US" sz="2400" b="1" smtClean="0">
                <a:solidFill>
                  <a:srgbClr val="000000"/>
                </a:solidFill>
              </a:rPr>
              <a:t>月，已有英国、爱尔兰、葡萄牙、瑞士、法国、比利时、丹麦、德国、卢森堡、荷兰、西班牙、列支敦士登、意大利、加拿大、日本等</a:t>
            </a:r>
            <a:r>
              <a:rPr lang="en-US" altLang="zh-CN" sz="2400" b="1" smtClean="0">
                <a:solidFill>
                  <a:srgbClr val="000000"/>
                </a:solidFill>
              </a:rPr>
              <a:t>15</a:t>
            </a:r>
            <a:r>
              <a:rPr lang="zh-CN" altLang="en-US" sz="2400" b="1" smtClean="0">
                <a:solidFill>
                  <a:srgbClr val="000000"/>
                </a:solidFill>
              </a:rPr>
              <a:t>个国家发生过</a:t>
            </a:r>
            <a:r>
              <a:rPr lang="en-US" altLang="zh-CN" sz="2400" b="1" smtClean="0">
                <a:solidFill>
                  <a:srgbClr val="000000"/>
                </a:solidFill>
              </a:rPr>
              <a:t>BSE</a:t>
            </a:r>
            <a:r>
              <a:rPr lang="zh-CN" altLang="en-US" sz="2400" b="1" smtClean="0">
                <a:solidFill>
                  <a:srgbClr val="000000"/>
                </a:solidFill>
              </a:rPr>
              <a:t>。阿曼、福克兰群岛等国家仅在进口牛中发生过</a:t>
            </a:r>
            <a:r>
              <a:rPr lang="en-US" altLang="zh-CN" sz="2400" b="1" smtClean="0">
                <a:solidFill>
                  <a:srgbClr val="000000"/>
                </a:solidFill>
              </a:rPr>
              <a:t>BSE</a:t>
            </a:r>
          </a:p>
          <a:p>
            <a:r>
              <a:rPr lang="zh-CN" altLang="en-US" sz="2400" b="1" smtClean="0">
                <a:solidFill>
                  <a:srgbClr val="00B050"/>
                </a:solidFill>
              </a:rPr>
              <a:t>疯牛病潜伏期长（</a:t>
            </a:r>
            <a:r>
              <a:rPr lang="en-US" altLang="zh-CN" sz="2400" b="1" smtClean="0">
                <a:solidFill>
                  <a:srgbClr val="00B050"/>
                </a:solidFill>
              </a:rPr>
              <a:t>4-6</a:t>
            </a:r>
            <a:r>
              <a:rPr lang="zh-CN" altLang="en-US" sz="2400" b="1" smtClean="0">
                <a:solidFill>
                  <a:srgbClr val="00B050"/>
                </a:solidFill>
              </a:rPr>
              <a:t>年），检测诊断非常困难</a:t>
            </a:r>
            <a:r>
              <a:rPr lang="zh-CN" altLang="en-US" sz="2400" b="1" smtClean="0">
                <a:solidFill>
                  <a:srgbClr val="000000"/>
                </a:solidFill>
              </a:rPr>
              <a:t>，根据临床症状只能做出疑似诊断，确诊需进一步做实验室诊断，产品检测更为困难</a:t>
            </a:r>
            <a:endParaRPr lang="en-US" altLang="zh-CN" sz="2400" b="1" smtClean="0">
              <a:solidFill>
                <a:srgbClr val="000000"/>
              </a:solidFill>
            </a:endParaRPr>
          </a:p>
        </p:txBody>
      </p:sp>
      <p:pic>
        <p:nvPicPr>
          <p:cNvPr id="16388" name="Picture 2" descr="http://image.jmrb.com/UploadImages/2003/12/27/imagesCompact_20031227_093310_98868.jpeg"/>
          <p:cNvPicPr>
            <a:picLocks noChangeAspect="1" noChangeArrowheads="1"/>
          </p:cNvPicPr>
          <p:nvPr/>
        </p:nvPicPr>
        <p:blipFill>
          <a:blip r:embed="rId2" cstate="print"/>
          <a:srcRect/>
          <a:stretch>
            <a:fillRect/>
          </a:stretch>
        </p:blipFill>
        <p:spPr bwMode="auto">
          <a:xfrm>
            <a:off x="6477000" y="2362200"/>
            <a:ext cx="255270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p:cNvSpPr>
          <p:nvPr>
            <p:ph type="title"/>
          </p:nvPr>
        </p:nvSpPr>
        <p:spPr>
          <a:xfrm>
            <a:off x="323850" y="476250"/>
            <a:ext cx="8235950" cy="762000"/>
          </a:xfrm>
        </p:spPr>
        <p:txBody>
          <a:bodyPr/>
          <a:lstStyle/>
          <a:p>
            <a:r>
              <a:rPr lang="en-US" altLang="zh-CN" sz="3600" b="1" smtClean="0">
                <a:ea typeface="宋体" charset="-122"/>
              </a:rPr>
              <a:t>2013</a:t>
            </a:r>
            <a:r>
              <a:rPr lang="zh-CN" altLang="en-US" sz="3600" b="1" smtClean="0">
                <a:ea typeface="宋体" charset="-122"/>
              </a:rPr>
              <a:t>年恒天然乳制品肉毒杆菌污染</a:t>
            </a:r>
          </a:p>
        </p:txBody>
      </p:sp>
      <p:sp>
        <p:nvSpPr>
          <p:cNvPr id="17411" name="内容占位符 4"/>
          <p:cNvSpPr>
            <a:spLocks noGrp="1"/>
          </p:cNvSpPr>
          <p:nvPr>
            <p:ph sz="half" idx="1"/>
          </p:nvPr>
        </p:nvSpPr>
        <p:spPr>
          <a:xfrm>
            <a:off x="457200" y="1557338"/>
            <a:ext cx="8507413" cy="3527425"/>
          </a:xfrm>
        </p:spPr>
        <p:txBody>
          <a:bodyPr/>
          <a:lstStyle/>
          <a:p>
            <a:pPr>
              <a:lnSpc>
                <a:spcPts val="3600"/>
              </a:lnSpc>
            </a:pPr>
            <a:r>
              <a:rPr lang="en-US" altLang="zh-CN" b="1" smtClean="0">
                <a:solidFill>
                  <a:srgbClr val="000000"/>
                </a:solidFill>
              </a:rPr>
              <a:t>8</a:t>
            </a:r>
            <a:r>
              <a:rPr lang="zh-CN" altLang="en-US" b="1" smtClean="0">
                <a:solidFill>
                  <a:srgbClr val="000000"/>
                </a:solidFill>
              </a:rPr>
              <a:t>月</a:t>
            </a:r>
            <a:r>
              <a:rPr lang="en-US" altLang="zh-CN" b="1" smtClean="0">
                <a:solidFill>
                  <a:srgbClr val="000000"/>
                </a:solidFill>
              </a:rPr>
              <a:t>2</a:t>
            </a:r>
            <a:r>
              <a:rPr lang="zh-CN" altLang="en-US" b="1" smtClean="0">
                <a:solidFill>
                  <a:srgbClr val="000000"/>
                </a:solidFill>
              </a:rPr>
              <a:t>日新西兰恒天然公司发布消息，称该公司一工厂</a:t>
            </a:r>
            <a:r>
              <a:rPr lang="en-US" altLang="zh-CN" b="1" smtClean="0">
                <a:solidFill>
                  <a:srgbClr val="000000"/>
                </a:solidFill>
              </a:rPr>
              <a:t>2012</a:t>
            </a:r>
            <a:r>
              <a:rPr lang="zh-CN" altLang="en-US" b="1" smtClean="0">
                <a:solidFill>
                  <a:srgbClr val="000000"/>
                </a:solidFill>
              </a:rPr>
              <a:t>年</a:t>
            </a:r>
            <a:r>
              <a:rPr lang="en-US" altLang="zh-CN" b="1" smtClean="0">
                <a:solidFill>
                  <a:srgbClr val="000000"/>
                </a:solidFill>
              </a:rPr>
              <a:t>5</a:t>
            </a:r>
            <a:r>
              <a:rPr lang="zh-CN" altLang="en-US" b="1" smtClean="0">
                <a:solidFill>
                  <a:srgbClr val="000000"/>
                </a:solidFill>
              </a:rPr>
              <a:t>月产的</a:t>
            </a:r>
            <a:r>
              <a:rPr lang="en-US" altLang="zh-CN" b="1" smtClean="0">
                <a:solidFill>
                  <a:srgbClr val="000000"/>
                </a:solidFill>
              </a:rPr>
              <a:t>3</a:t>
            </a:r>
            <a:r>
              <a:rPr lang="zh-CN" altLang="en-US" b="1" smtClean="0">
                <a:solidFill>
                  <a:srgbClr val="000000"/>
                </a:solidFill>
              </a:rPr>
              <a:t>批浓缩乳清蛋白粉检出肉毒杆菌</a:t>
            </a:r>
            <a:endParaRPr lang="en-US" altLang="zh-CN" b="1" smtClean="0">
              <a:solidFill>
                <a:srgbClr val="000000"/>
              </a:solidFill>
            </a:endParaRPr>
          </a:p>
          <a:p>
            <a:pPr>
              <a:lnSpc>
                <a:spcPts val="3600"/>
              </a:lnSpc>
            </a:pPr>
            <a:r>
              <a:rPr lang="en-US" altLang="zh-CN" b="1" smtClean="0">
                <a:solidFill>
                  <a:srgbClr val="00B050"/>
                </a:solidFill>
              </a:rPr>
              <a:t>8</a:t>
            </a:r>
            <a:r>
              <a:rPr lang="zh-CN" altLang="en-US" b="1" smtClean="0">
                <a:solidFill>
                  <a:srgbClr val="00B050"/>
                </a:solidFill>
              </a:rPr>
              <a:t>月</a:t>
            </a:r>
            <a:r>
              <a:rPr lang="en-US" altLang="zh-CN" b="1" smtClean="0">
                <a:solidFill>
                  <a:srgbClr val="00B050"/>
                </a:solidFill>
              </a:rPr>
              <a:t>5</a:t>
            </a:r>
            <a:r>
              <a:rPr lang="zh-CN" altLang="en-US" b="1" smtClean="0">
                <a:solidFill>
                  <a:srgbClr val="00B050"/>
                </a:solidFill>
              </a:rPr>
              <a:t>日恒天然首席执行官来京道歉，并公布了涉毒奶粉流向</a:t>
            </a:r>
            <a:r>
              <a:rPr lang="zh-CN" altLang="en-US" b="1" smtClean="0">
                <a:solidFill>
                  <a:srgbClr val="000000"/>
                </a:solidFill>
              </a:rPr>
              <a:t>情况，</a:t>
            </a:r>
            <a:r>
              <a:rPr lang="en-US" altLang="zh-CN" b="1" smtClean="0">
                <a:solidFill>
                  <a:srgbClr val="000000"/>
                </a:solidFill>
              </a:rPr>
              <a:t>38</a:t>
            </a:r>
            <a:r>
              <a:rPr lang="zh-CN" altLang="en-US" b="1" smtClean="0">
                <a:solidFill>
                  <a:srgbClr val="000000"/>
                </a:solidFill>
              </a:rPr>
              <a:t>吨被污染的乳清蛋白粉中，</a:t>
            </a:r>
            <a:r>
              <a:rPr lang="en-US" altLang="zh-CN" b="1" smtClean="0">
                <a:solidFill>
                  <a:srgbClr val="000000"/>
                </a:solidFill>
              </a:rPr>
              <a:t>20</a:t>
            </a:r>
            <a:r>
              <a:rPr lang="zh-CN" altLang="en-US" b="1" smtClean="0">
                <a:solidFill>
                  <a:srgbClr val="000000"/>
                </a:solidFill>
              </a:rPr>
              <a:t>吨是直接卖给了</a:t>
            </a:r>
            <a:r>
              <a:rPr lang="en-US" altLang="zh-CN" b="1" smtClean="0">
                <a:solidFill>
                  <a:srgbClr val="000000"/>
                </a:solidFill>
              </a:rPr>
              <a:t>6</a:t>
            </a:r>
            <a:r>
              <a:rPr lang="zh-CN" altLang="en-US" b="1" smtClean="0">
                <a:solidFill>
                  <a:srgbClr val="000000"/>
                </a:solidFill>
              </a:rPr>
              <a:t>家客户，包括</a:t>
            </a:r>
            <a:r>
              <a:rPr lang="en-US" altLang="zh-CN" b="1" smtClean="0">
                <a:solidFill>
                  <a:srgbClr val="000000"/>
                </a:solidFill>
              </a:rPr>
              <a:t>3</a:t>
            </a:r>
            <a:r>
              <a:rPr lang="zh-CN" altLang="en-US" b="1" smtClean="0">
                <a:solidFill>
                  <a:srgbClr val="000000"/>
                </a:solidFill>
              </a:rPr>
              <a:t>家饮品公司</a:t>
            </a:r>
            <a:r>
              <a:rPr lang="en-US" altLang="zh-CN" b="1" smtClean="0">
                <a:solidFill>
                  <a:srgbClr val="000000"/>
                </a:solidFill>
              </a:rPr>
              <a:t>(Vitaco</a:t>
            </a:r>
            <a:r>
              <a:rPr lang="zh-CN" altLang="en-US" b="1" smtClean="0">
                <a:solidFill>
                  <a:srgbClr val="000000"/>
                </a:solidFill>
              </a:rPr>
              <a:t>、娃哈哈以及可口可乐</a:t>
            </a:r>
            <a:r>
              <a:rPr lang="en-US" altLang="zh-CN" b="1" smtClean="0">
                <a:solidFill>
                  <a:srgbClr val="000000"/>
                </a:solidFill>
              </a:rPr>
              <a:t>)</a:t>
            </a:r>
            <a:r>
              <a:rPr lang="zh-CN" altLang="en-US" b="1" smtClean="0">
                <a:solidFill>
                  <a:srgbClr val="000000"/>
                </a:solidFill>
              </a:rPr>
              <a:t>以及</a:t>
            </a:r>
            <a:r>
              <a:rPr lang="en-US" altLang="zh-CN" b="1" smtClean="0">
                <a:solidFill>
                  <a:srgbClr val="000000"/>
                </a:solidFill>
              </a:rPr>
              <a:t>3</a:t>
            </a:r>
            <a:r>
              <a:rPr lang="zh-CN" altLang="en-US" b="1" smtClean="0">
                <a:solidFill>
                  <a:srgbClr val="000000"/>
                </a:solidFill>
              </a:rPr>
              <a:t>家动物饲料公司；另有</a:t>
            </a:r>
            <a:r>
              <a:rPr lang="en-US" altLang="zh-CN" b="1" smtClean="0">
                <a:solidFill>
                  <a:srgbClr val="000000"/>
                </a:solidFill>
              </a:rPr>
              <a:t>18</a:t>
            </a:r>
            <a:r>
              <a:rPr lang="zh-CN" altLang="en-US" b="1" smtClean="0">
                <a:solidFill>
                  <a:srgbClr val="000000"/>
                </a:solidFill>
              </a:rPr>
              <a:t>吨用于两家婴幼儿营养品公司（达能、雅培）相关产品的生产</a:t>
            </a:r>
            <a:endParaRPr lang="en-US" altLang="zh-CN" b="1" smtClean="0">
              <a:solidFill>
                <a:srgbClr val="00B050"/>
              </a:solidFill>
            </a:endParaRPr>
          </a:p>
        </p:txBody>
      </p:sp>
      <p:pic>
        <p:nvPicPr>
          <p:cNvPr id="17412" name="Picture 2" descr="http://en.kaiwind.com/zpzc/201308/06/W020130806317001419993.jpg"/>
          <p:cNvPicPr>
            <a:picLocks noChangeAspect="1" noChangeArrowheads="1"/>
          </p:cNvPicPr>
          <p:nvPr/>
        </p:nvPicPr>
        <p:blipFill>
          <a:blip r:embed="rId2" cstate="print"/>
          <a:srcRect/>
          <a:stretch>
            <a:fillRect/>
          </a:stretch>
        </p:blipFill>
        <p:spPr bwMode="auto">
          <a:xfrm>
            <a:off x="6516688" y="5040313"/>
            <a:ext cx="2443162"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4"/>
          <p:cNvSpPr>
            <a:spLocks noGrp="1"/>
          </p:cNvSpPr>
          <p:nvPr>
            <p:ph type="title"/>
          </p:nvPr>
        </p:nvSpPr>
        <p:spPr>
          <a:xfrm>
            <a:off x="539750" y="333375"/>
            <a:ext cx="8229600" cy="779463"/>
          </a:xfrm>
        </p:spPr>
        <p:txBody>
          <a:bodyPr/>
          <a:lstStyle/>
          <a:p>
            <a:r>
              <a:rPr lang="zh-CN" altLang="en-US" sz="4000" b="1" smtClean="0">
                <a:ea typeface="宋体" charset="-122"/>
              </a:rPr>
              <a:t>肉毒杆菌污染调查报告</a:t>
            </a:r>
            <a:endParaRPr lang="zh-CN" altLang="en-US" sz="3600" smtClean="0"/>
          </a:p>
        </p:txBody>
      </p:sp>
      <p:sp>
        <p:nvSpPr>
          <p:cNvPr id="6" name="内容占位符 5"/>
          <p:cNvSpPr>
            <a:spLocks noGrp="1"/>
          </p:cNvSpPr>
          <p:nvPr>
            <p:ph idx="1"/>
          </p:nvPr>
        </p:nvSpPr>
        <p:spPr>
          <a:xfrm>
            <a:off x="457200" y="1341438"/>
            <a:ext cx="8229600" cy="5183187"/>
          </a:xfrm>
        </p:spPr>
        <p:txBody>
          <a:bodyPr>
            <a:normAutofit/>
          </a:bodyPr>
          <a:lstStyle/>
          <a:p>
            <a:pPr marL="0" indent="534988" fontAlgn="auto">
              <a:lnSpc>
                <a:spcPts val="3200"/>
              </a:lnSpc>
              <a:spcAft>
                <a:spcPts val="0"/>
              </a:spcAft>
              <a:buClr>
                <a:schemeClr val="accent3"/>
              </a:buClr>
              <a:buFont typeface="Wingdings 2"/>
              <a:buNone/>
              <a:defRPr/>
            </a:pPr>
            <a:r>
              <a:rPr lang="en-US" altLang="zh-CN" sz="2400" b="1" dirty="0" smtClean="0"/>
              <a:t>9</a:t>
            </a:r>
            <a:r>
              <a:rPr lang="zh-CN" altLang="en-US" sz="2400" b="1" dirty="0" smtClean="0"/>
              <a:t>月初，恒天然发布调查报告，一片来自非标准设施的塑料进入生产管道是污染原因。</a:t>
            </a:r>
            <a:r>
              <a:rPr lang="en-US" altLang="zh-CN" sz="2400" b="1" dirty="0" smtClean="0"/>
              <a:t>“</a:t>
            </a:r>
            <a:r>
              <a:rPr lang="zh-CN" altLang="en-US" sz="2400" b="1" dirty="0" smtClean="0"/>
              <a:t>五大失误</a:t>
            </a:r>
            <a:r>
              <a:rPr lang="en-US" altLang="zh-CN" sz="2400" b="1" dirty="0" smtClean="0"/>
              <a:t>”</a:t>
            </a:r>
            <a:r>
              <a:rPr lang="zh-CN" altLang="en-US" sz="2400" b="1" dirty="0" smtClean="0"/>
              <a:t>导致问题没有得到及时纠正：</a:t>
            </a:r>
            <a:endParaRPr lang="zh-CN" altLang="en-US" sz="2400" dirty="0" smtClean="0"/>
          </a:p>
          <a:p>
            <a:pPr marL="274320" indent="-274320" fontAlgn="auto">
              <a:lnSpc>
                <a:spcPts val="3200"/>
              </a:lnSpc>
              <a:spcAft>
                <a:spcPts val="0"/>
              </a:spcAft>
              <a:buClr>
                <a:schemeClr val="accent3"/>
              </a:buClr>
              <a:buFont typeface="Wingdings 2"/>
              <a:buChar char=""/>
              <a:defRPr/>
            </a:pPr>
            <a:r>
              <a:rPr lang="zh-CN" altLang="en-US" sz="2400" dirty="0" smtClean="0"/>
              <a:t> 生产管道出现上述问题后，早先的乳清蛋白仍重新加工，未进行降级使用处理。</a:t>
            </a:r>
          </a:p>
          <a:p>
            <a:pPr marL="274320" indent="-274320" fontAlgn="auto">
              <a:lnSpc>
                <a:spcPts val="3200"/>
              </a:lnSpc>
              <a:spcAft>
                <a:spcPts val="0"/>
              </a:spcAft>
              <a:buClr>
                <a:schemeClr val="accent3"/>
              </a:buClr>
              <a:buFont typeface="Wingdings 2"/>
              <a:buChar char=""/>
              <a:defRPr/>
            </a:pPr>
            <a:r>
              <a:rPr lang="zh-CN" altLang="en-US" sz="2400" dirty="0" smtClean="0"/>
              <a:t>两个不同业务部门间错失信息共享时机，造成检测延误。</a:t>
            </a:r>
          </a:p>
          <a:p>
            <a:pPr marL="274320" indent="-274320" fontAlgn="auto">
              <a:lnSpc>
                <a:spcPts val="3200"/>
              </a:lnSpc>
              <a:spcAft>
                <a:spcPts val="0"/>
              </a:spcAft>
              <a:buClr>
                <a:schemeClr val="accent3"/>
              </a:buClr>
              <a:buFont typeface="Wingdings 2"/>
              <a:buChar char=""/>
              <a:defRPr/>
            </a:pPr>
            <a:r>
              <a:rPr lang="zh-CN" altLang="en-US" sz="2400" dirty="0" smtClean="0"/>
              <a:t>事件应该上升到向首席执行官汇报的层面。</a:t>
            </a:r>
          </a:p>
          <a:p>
            <a:pPr marL="274320" indent="-274320" fontAlgn="auto">
              <a:lnSpc>
                <a:spcPts val="3200"/>
              </a:lnSpc>
              <a:spcAft>
                <a:spcPts val="0"/>
              </a:spcAft>
              <a:buClr>
                <a:schemeClr val="accent3"/>
              </a:buClr>
              <a:buFont typeface="Wingdings 2"/>
              <a:buChar char=""/>
              <a:defRPr/>
            </a:pPr>
            <a:r>
              <a:rPr lang="zh-CN" altLang="en-US" sz="2400" dirty="0" smtClean="0"/>
              <a:t>召回启动前部分网点的电脑升级，让追溯花掉更多时间。</a:t>
            </a:r>
          </a:p>
          <a:p>
            <a:pPr marL="274320" indent="-274320" fontAlgn="auto">
              <a:lnSpc>
                <a:spcPts val="3200"/>
              </a:lnSpc>
              <a:spcAft>
                <a:spcPts val="0"/>
              </a:spcAft>
              <a:buClr>
                <a:schemeClr val="accent3"/>
              </a:buClr>
              <a:buFont typeface="Wingdings 2"/>
              <a:buChar char=""/>
              <a:defRPr/>
            </a:pPr>
            <a:r>
              <a:rPr lang="zh-CN" altLang="en-US" sz="2400" dirty="0" smtClean="0"/>
              <a:t>虽然建立起产品召回系统，然而涉事乳清蛋白作为原料被添加到了多个客户的产品中去，这让召回的范围变大，并增加了召回的复杂性。</a:t>
            </a:r>
            <a:endParaRPr lang="zh-CN"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684213" y="620713"/>
            <a:ext cx="7632700" cy="863600"/>
          </a:xfrm>
        </p:spPr>
        <p:txBody>
          <a:bodyPr/>
          <a:lstStyle/>
          <a:p>
            <a:r>
              <a:rPr lang="zh-CN" altLang="zh-CN" sz="3600" b="1" smtClean="0">
                <a:solidFill>
                  <a:schemeClr val="tx1"/>
                </a:solidFill>
                <a:ea typeface="宋体" charset="-122"/>
              </a:rPr>
              <a:t>农产品安全</a:t>
            </a:r>
            <a:r>
              <a:rPr lang="zh-CN" altLang="en-US" sz="3600" b="1" smtClean="0">
                <a:solidFill>
                  <a:schemeClr val="tx1"/>
                </a:solidFill>
                <a:ea typeface="宋体" charset="-122"/>
              </a:rPr>
              <a:t>的概念：从</a:t>
            </a:r>
            <a:r>
              <a:rPr lang="zh-CN" altLang="zh-CN" sz="3600" b="1" smtClean="0">
                <a:solidFill>
                  <a:schemeClr val="tx1"/>
                </a:solidFill>
                <a:ea typeface="宋体" charset="-122"/>
              </a:rPr>
              <a:t>现实</a:t>
            </a:r>
            <a:r>
              <a:rPr lang="zh-CN" altLang="en-US" sz="3600" b="1" smtClean="0">
                <a:solidFill>
                  <a:schemeClr val="tx1"/>
                </a:solidFill>
                <a:ea typeface="宋体" charset="-122"/>
              </a:rPr>
              <a:t>到</a:t>
            </a:r>
            <a:r>
              <a:rPr lang="zh-CN" altLang="zh-CN" sz="3600" b="1" smtClean="0">
                <a:solidFill>
                  <a:schemeClr val="tx1"/>
                </a:solidFill>
                <a:ea typeface="宋体" charset="-122"/>
              </a:rPr>
              <a:t>未来</a:t>
            </a:r>
            <a:endParaRPr lang="zh-CN" altLang="en-US" sz="3600" b="1" smtClean="0">
              <a:solidFill>
                <a:schemeClr val="tx1"/>
              </a:solidFill>
              <a:ea typeface="宋体" charset="-122"/>
            </a:endParaRPr>
          </a:p>
        </p:txBody>
      </p:sp>
      <p:sp>
        <p:nvSpPr>
          <p:cNvPr id="19459" name="内容占位符 2"/>
          <p:cNvSpPr>
            <a:spLocks noGrp="1"/>
          </p:cNvSpPr>
          <p:nvPr>
            <p:ph idx="1"/>
          </p:nvPr>
        </p:nvSpPr>
        <p:spPr>
          <a:xfrm>
            <a:off x="457200" y="1828800"/>
            <a:ext cx="8229600" cy="4297363"/>
          </a:xfrm>
        </p:spPr>
        <p:txBody>
          <a:bodyPr/>
          <a:lstStyle/>
          <a:p>
            <a:pPr>
              <a:lnSpc>
                <a:spcPct val="150000"/>
              </a:lnSpc>
            </a:pPr>
            <a:r>
              <a:rPr lang="zh-CN" altLang="zh-CN" sz="2800" b="1" smtClean="0">
                <a:solidFill>
                  <a:srgbClr val="000000"/>
                </a:solidFill>
              </a:rPr>
              <a:t>首先，很多危害因子对人类健康的危害主要表现为慢性的累积性影响，当出现不良反应时已经不可逆转。</a:t>
            </a:r>
            <a:endParaRPr lang="en-US" altLang="zh-CN" sz="2800" b="1" smtClean="0">
              <a:solidFill>
                <a:srgbClr val="000000"/>
              </a:solidFill>
            </a:endParaRPr>
          </a:p>
          <a:p>
            <a:pPr>
              <a:lnSpc>
                <a:spcPct val="150000"/>
              </a:lnSpc>
            </a:pPr>
            <a:r>
              <a:rPr lang="zh-CN" altLang="zh-CN" sz="2800" b="1" smtClean="0">
                <a:solidFill>
                  <a:srgbClr val="000000"/>
                </a:solidFill>
              </a:rPr>
              <a:t>其次，生产过程中的某些行为可能会破坏食品的生产要素</a:t>
            </a:r>
            <a:r>
              <a:rPr lang="zh-CN" altLang="en-US" sz="2800" b="1" smtClean="0">
                <a:solidFill>
                  <a:srgbClr val="000000"/>
                </a:solidFill>
              </a:rPr>
              <a:t>（重金属污染土壤）</a:t>
            </a:r>
            <a:r>
              <a:rPr lang="zh-CN" altLang="zh-CN" sz="2800" b="1" smtClean="0">
                <a:solidFill>
                  <a:srgbClr val="000000"/>
                </a:solidFill>
              </a:rPr>
              <a:t>，进而给以后的食品生产带来安全隐患</a:t>
            </a:r>
            <a:r>
              <a:rPr lang="zh-CN" altLang="zh-CN" sz="2800" smtClean="0">
                <a:solidFill>
                  <a:srgbClr val="000000"/>
                </a:solidFill>
              </a:rPr>
              <a:t>。</a:t>
            </a:r>
            <a:endParaRPr lang="zh-CN" altLang="en-US" sz="2800"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fontAlgn="auto">
              <a:spcAft>
                <a:spcPts val="0"/>
              </a:spcAft>
              <a:defRPr/>
            </a:pPr>
            <a:r>
              <a:rPr lang="zh-CN" altLang="en-US" dirty="0" smtClean="0"/>
              <a:t>我国农产品重金属污染的根源</a:t>
            </a:r>
            <a:endParaRPr lang="zh-CN" altLang="en-US" dirty="0"/>
          </a:p>
        </p:txBody>
      </p:sp>
      <p:sp>
        <p:nvSpPr>
          <p:cNvPr id="20483" name="内容占位符 2"/>
          <p:cNvSpPr>
            <a:spLocks noGrp="1"/>
          </p:cNvSpPr>
          <p:nvPr>
            <p:ph idx="1"/>
          </p:nvPr>
        </p:nvSpPr>
        <p:spPr>
          <a:xfrm>
            <a:off x="457200" y="2636838"/>
            <a:ext cx="8229600" cy="3687762"/>
          </a:xfrm>
        </p:spPr>
        <p:txBody>
          <a:bodyPr/>
          <a:lstStyle/>
          <a:p>
            <a:pPr>
              <a:lnSpc>
                <a:spcPct val="150000"/>
              </a:lnSpc>
            </a:pPr>
            <a:r>
              <a:rPr lang="zh-CN" altLang="en-US" sz="2800" smtClean="0"/>
              <a:t>五、六十年代开始的农田污灌</a:t>
            </a:r>
            <a:endParaRPr lang="en-US" altLang="zh-CN" sz="2800" smtClean="0"/>
          </a:p>
          <a:p>
            <a:pPr>
              <a:lnSpc>
                <a:spcPct val="150000"/>
              </a:lnSpc>
            </a:pPr>
            <a:r>
              <a:rPr lang="zh-CN" altLang="en-US" sz="2800" smtClean="0"/>
              <a:t>七、八十年代开始发展的乡镇企业和</a:t>
            </a:r>
            <a:r>
              <a:rPr lang="en-US" altLang="zh-CN" sz="2800" smtClean="0"/>
              <a:t>GDP</a:t>
            </a:r>
            <a:r>
              <a:rPr lang="zh-CN" altLang="en-US" sz="2800" smtClean="0"/>
              <a:t>至上的工业化进程</a:t>
            </a:r>
            <a:endParaRPr lang="en-US" altLang="zh-CN" sz="2800" smtClean="0"/>
          </a:p>
          <a:p>
            <a:pPr>
              <a:lnSpc>
                <a:spcPct val="150000"/>
              </a:lnSpc>
            </a:pPr>
            <a:r>
              <a:rPr lang="zh-CN" altLang="en-US" sz="2800" smtClean="0"/>
              <a:t>长期以来忽视有机肥和磷肥中的重金属超标</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83568" y="2564904"/>
            <a:ext cx="7487968" cy="1143000"/>
          </a:xfrm>
        </p:spPr>
        <p:txBody>
          <a:bodyPr/>
          <a:lstStyle/>
          <a:p>
            <a:pPr algn="ctr" fontAlgn="auto">
              <a:spcAft>
                <a:spcPts val="0"/>
              </a:spcAft>
              <a:defRPr/>
            </a:pPr>
            <a:r>
              <a:rPr lang="zh-CN" altLang="en-US" sz="4800" b="1" dirty="0" smtClean="0">
                <a:solidFill>
                  <a:srgbClr val="0070C0"/>
                </a:solidFill>
              </a:rPr>
              <a:t>二、农产品安全形势</a:t>
            </a:r>
            <a:endParaRPr lang="zh-CN" altLang="en-US" sz="4800" b="1" dirty="0">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468313" y="476250"/>
            <a:ext cx="7839075" cy="762000"/>
          </a:xfrm>
        </p:spPr>
        <p:txBody>
          <a:bodyPr>
            <a:normAutofit fontScale="90000"/>
          </a:bodyPr>
          <a:lstStyle/>
          <a:p>
            <a:pPr fontAlgn="auto">
              <a:spcAft>
                <a:spcPts val="0"/>
              </a:spcAft>
              <a:defRPr/>
            </a:pPr>
            <a:r>
              <a:rPr lang="zh-CN" altLang="en-US" sz="3600" b="1" dirty="0" smtClean="0">
                <a:ea typeface="宋体" pitchFamily="2" charset="-122"/>
              </a:rPr>
              <a:t>对我国农产品（食品）安全现状的基本判断</a:t>
            </a:r>
          </a:p>
        </p:txBody>
      </p:sp>
      <p:sp>
        <p:nvSpPr>
          <p:cNvPr id="22531" name="内容占位符 2"/>
          <p:cNvSpPr>
            <a:spLocks noGrp="1"/>
          </p:cNvSpPr>
          <p:nvPr>
            <p:ph idx="1"/>
          </p:nvPr>
        </p:nvSpPr>
        <p:spPr>
          <a:xfrm>
            <a:off x="457200" y="1554163"/>
            <a:ext cx="8229600" cy="4754562"/>
          </a:xfrm>
        </p:spPr>
        <p:txBody>
          <a:bodyPr/>
          <a:lstStyle/>
          <a:p>
            <a:pPr marL="514350" indent="-514350">
              <a:lnSpc>
                <a:spcPts val="4000"/>
              </a:lnSpc>
              <a:buFont typeface="Arial" charset="0"/>
              <a:buAutoNum type="arabicPeriod"/>
            </a:pPr>
            <a:r>
              <a:rPr lang="zh-CN" altLang="zh-CN" sz="2800" b="1" smtClean="0">
                <a:solidFill>
                  <a:srgbClr val="000000"/>
                </a:solidFill>
              </a:rPr>
              <a:t>急性食物中毒显著减少</a:t>
            </a:r>
            <a:endParaRPr lang="en-US" altLang="zh-CN" sz="2800" b="1" smtClean="0">
              <a:solidFill>
                <a:srgbClr val="000000"/>
              </a:solidFill>
            </a:endParaRPr>
          </a:p>
          <a:p>
            <a:pPr marL="514350" indent="-514350">
              <a:lnSpc>
                <a:spcPts val="4000"/>
              </a:lnSpc>
              <a:buFont typeface="Arial" charset="0"/>
              <a:buAutoNum type="arabicPeriod"/>
            </a:pPr>
            <a:r>
              <a:rPr lang="zh-CN" altLang="zh-CN" sz="2800" b="1" smtClean="0">
                <a:solidFill>
                  <a:srgbClr val="000000"/>
                </a:solidFill>
              </a:rPr>
              <a:t>食物对人类健康的慢性危害日益突出</a:t>
            </a:r>
            <a:endParaRPr lang="en-US" altLang="zh-CN" sz="2800" b="1" smtClean="0">
              <a:solidFill>
                <a:srgbClr val="000000"/>
              </a:solidFill>
            </a:endParaRPr>
          </a:p>
          <a:p>
            <a:pPr marL="514350" indent="-514350">
              <a:lnSpc>
                <a:spcPts val="4000"/>
              </a:lnSpc>
              <a:buFont typeface="Arial" charset="0"/>
              <a:buAutoNum type="arabicPeriod"/>
            </a:pPr>
            <a:r>
              <a:rPr lang="zh-CN" altLang="zh-CN" sz="2800" b="1" smtClean="0">
                <a:solidFill>
                  <a:srgbClr val="000000"/>
                </a:solidFill>
              </a:rPr>
              <a:t>农兽药残留总体上明显相好，但局部性的问题依然频发</a:t>
            </a:r>
            <a:endParaRPr lang="en-US" altLang="zh-CN" sz="2800" b="1" smtClean="0">
              <a:solidFill>
                <a:srgbClr val="000000"/>
              </a:solidFill>
            </a:endParaRPr>
          </a:p>
          <a:p>
            <a:pPr marL="514350" indent="-514350">
              <a:lnSpc>
                <a:spcPts val="4000"/>
              </a:lnSpc>
              <a:buFont typeface="Arial" charset="0"/>
              <a:buAutoNum type="arabicPeriod"/>
            </a:pPr>
            <a:r>
              <a:rPr lang="zh-CN" altLang="zh-CN" sz="2800" b="1" smtClean="0">
                <a:solidFill>
                  <a:srgbClr val="000000"/>
                </a:solidFill>
              </a:rPr>
              <a:t>违法添加非食用物质和滥用食品添加剂问题仍然严重</a:t>
            </a:r>
            <a:endParaRPr lang="en-US" altLang="zh-CN" sz="2800" b="1" smtClean="0">
              <a:solidFill>
                <a:srgbClr val="000000"/>
              </a:solidFill>
            </a:endParaRPr>
          </a:p>
          <a:p>
            <a:pPr marL="514350" indent="-514350">
              <a:lnSpc>
                <a:spcPts val="4000"/>
              </a:lnSpc>
              <a:buFont typeface="Arial" charset="0"/>
              <a:buAutoNum type="arabicPeriod"/>
            </a:pPr>
            <a:r>
              <a:rPr lang="zh-CN" altLang="zh-CN" sz="2800" b="1" smtClean="0">
                <a:solidFill>
                  <a:srgbClr val="000000"/>
                </a:solidFill>
              </a:rPr>
              <a:t>重金属污染的恶化趋势明显</a:t>
            </a:r>
            <a:endParaRPr lang="en-US" altLang="zh-CN" sz="2800" b="1" smtClean="0">
              <a:solidFill>
                <a:srgbClr val="000000"/>
              </a:solidFill>
            </a:endParaRPr>
          </a:p>
          <a:p>
            <a:pPr marL="514350" indent="-514350">
              <a:lnSpc>
                <a:spcPts val="4000"/>
              </a:lnSpc>
              <a:buFont typeface="Arial" charset="0"/>
              <a:buAutoNum type="arabicPeriod"/>
            </a:pPr>
            <a:r>
              <a:rPr lang="zh-CN" altLang="zh-CN" sz="2800" b="1" smtClean="0">
                <a:solidFill>
                  <a:srgbClr val="000000"/>
                </a:solidFill>
              </a:rPr>
              <a:t>其他危害物有很大的不确定性</a:t>
            </a:r>
            <a:endParaRPr lang="zh-CN" altLang="en-US" sz="2800" smtClean="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539750" y="620713"/>
            <a:ext cx="5410200" cy="746125"/>
          </a:xfrm>
        </p:spPr>
        <p:txBody>
          <a:bodyPr/>
          <a:lstStyle/>
          <a:p>
            <a:r>
              <a:rPr lang="en-US" altLang="zh-CN" sz="3600" b="1" smtClean="0">
                <a:ea typeface="宋体" charset="-122"/>
              </a:rPr>
              <a:t>1. </a:t>
            </a:r>
            <a:r>
              <a:rPr lang="zh-CN" altLang="zh-CN" sz="3600" b="1" smtClean="0">
                <a:ea typeface="宋体" charset="-122"/>
              </a:rPr>
              <a:t>急性食物中毒显著减少</a:t>
            </a:r>
            <a:endParaRPr lang="zh-CN" altLang="en-US" sz="3600" b="1" smtClean="0">
              <a:ea typeface="宋体" charset="-122"/>
            </a:endParaRPr>
          </a:p>
        </p:txBody>
      </p:sp>
      <p:graphicFrame>
        <p:nvGraphicFramePr>
          <p:cNvPr id="4" name="内容占位符 3"/>
          <p:cNvGraphicFramePr>
            <a:graphicFrameLocks noGrp="1"/>
          </p:cNvGraphicFramePr>
          <p:nvPr>
            <p:ph idx="1"/>
          </p:nvPr>
        </p:nvGraphicFramePr>
        <p:xfrm>
          <a:off x="468313" y="1844675"/>
          <a:ext cx="8229600" cy="3124944"/>
        </p:xfrm>
        <a:graphic>
          <a:graphicData uri="http://schemas.openxmlformats.org/drawingml/2006/table">
            <a:tbl>
              <a:tblPr firstRow="1" bandRow="1">
                <a:tableStyleId>{5C22544A-7EE6-4342-B048-85BDC9FD1C3A}</a:tableStyleId>
              </a:tblPr>
              <a:tblGrid>
                <a:gridCol w="3682752"/>
                <a:gridCol w="2448272"/>
                <a:gridCol w="2098576"/>
              </a:tblGrid>
              <a:tr h="520824">
                <a:tc>
                  <a:txBody>
                    <a:bodyPr/>
                    <a:lstStyle/>
                    <a:p>
                      <a:pPr algn="ctr"/>
                      <a:r>
                        <a:rPr lang="zh-CN" altLang="en-US" sz="2400" b="1" dirty="0" smtClean="0">
                          <a:solidFill>
                            <a:srgbClr val="FFFFFF"/>
                          </a:solidFill>
                          <a:latin typeface="宋体" pitchFamily="2" charset="-122"/>
                          <a:ea typeface="宋体" pitchFamily="2" charset="-122"/>
                        </a:rPr>
                        <a:t>中毒死亡原因</a:t>
                      </a:r>
                      <a:endParaRPr lang="zh-CN" altLang="en-US" sz="2400" b="1" dirty="0">
                        <a:solidFill>
                          <a:srgbClr val="FFFFFF"/>
                        </a:solidFill>
                        <a:latin typeface="宋体" pitchFamily="2" charset="-122"/>
                        <a:ea typeface="宋体" pitchFamily="2" charset="-122"/>
                      </a:endParaRPr>
                    </a:p>
                  </a:txBody>
                  <a:tcPr/>
                </a:tc>
                <a:tc>
                  <a:txBody>
                    <a:bodyPr/>
                    <a:lstStyle/>
                    <a:p>
                      <a:pPr algn="ctr"/>
                      <a:r>
                        <a:rPr lang="en-US" altLang="zh-CN" sz="2400" b="1" dirty="0" smtClean="0">
                          <a:solidFill>
                            <a:srgbClr val="FFFFFF"/>
                          </a:solidFill>
                          <a:latin typeface="宋体" pitchFamily="2" charset="-122"/>
                          <a:ea typeface="宋体" pitchFamily="2" charset="-122"/>
                        </a:rPr>
                        <a:t>2001</a:t>
                      </a:r>
                      <a:r>
                        <a:rPr lang="zh-CN" altLang="en-US" sz="2400" b="1" dirty="0" smtClean="0">
                          <a:solidFill>
                            <a:srgbClr val="FFFFFF"/>
                          </a:solidFill>
                          <a:latin typeface="宋体" pitchFamily="2" charset="-122"/>
                          <a:ea typeface="宋体" pitchFamily="2" charset="-122"/>
                        </a:rPr>
                        <a:t>年</a:t>
                      </a:r>
                      <a:endParaRPr lang="zh-CN" altLang="en-US" sz="2400" b="1" dirty="0">
                        <a:solidFill>
                          <a:srgbClr val="FFFFFF"/>
                        </a:solidFill>
                        <a:latin typeface="宋体" pitchFamily="2" charset="-122"/>
                        <a:ea typeface="宋体" pitchFamily="2" charset="-122"/>
                      </a:endParaRPr>
                    </a:p>
                  </a:txBody>
                  <a:tcPr/>
                </a:tc>
                <a:tc>
                  <a:txBody>
                    <a:bodyPr/>
                    <a:lstStyle/>
                    <a:p>
                      <a:pPr algn="ctr"/>
                      <a:r>
                        <a:rPr lang="en-US" altLang="zh-CN" sz="2400" b="1" dirty="0" smtClean="0">
                          <a:solidFill>
                            <a:srgbClr val="FFFFFF"/>
                          </a:solidFill>
                          <a:latin typeface="宋体" pitchFamily="2" charset="-122"/>
                          <a:ea typeface="宋体" pitchFamily="2" charset="-122"/>
                        </a:rPr>
                        <a:t>2012</a:t>
                      </a:r>
                      <a:r>
                        <a:rPr lang="zh-CN" altLang="en-US" sz="2400" b="1" dirty="0" smtClean="0">
                          <a:solidFill>
                            <a:srgbClr val="FFFFFF"/>
                          </a:solidFill>
                          <a:latin typeface="宋体" pitchFamily="2" charset="-122"/>
                          <a:ea typeface="宋体" pitchFamily="2" charset="-122"/>
                        </a:rPr>
                        <a:t>年</a:t>
                      </a:r>
                      <a:endParaRPr lang="zh-CN" altLang="en-US" sz="2400" b="1" dirty="0">
                        <a:solidFill>
                          <a:srgbClr val="FFFFFF"/>
                        </a:solidFill>
                        <a:latin typeface="宋体" pitchFamily="2" charset="-122"/>
                        <a:ea typeface="宋体" pitchFamily="2" charset="-122"/>
                      </a:endParaRPr>
                    </a:p>
                  </a:txBody>
                  <a:tcPr/>
                </a:tc>
              </a:tr>
              <a:tr h="520824">
                <a:tc>
                  <a:txBody>
                    <a:bodyPr/>
                    <a:lstStyle/>
                    <a:p>
                      <a:pPr algn="ctr"/>
                      <a:r>
                        <a:rPr lang="zh-CN" altLang="en-US" sz="2400" b="1" dirty="0" smtClean="0">
                          <a:solidFill>
                            <a:srgbClr val="000000"/>
                          </a:solidFill>
                          <a:latin typeface="宋体" pitchFamily="2" charset="-122"/>
                          <a:ea typeface="宋体" pitchFamily="2" charset="-122"/>
                        </a:rPr>
                        <a:t>微生物性</a:t>
                      </a:r>
                      <a:endParaRPr lang="zh-CN" altLang="en-US" sz="2400" b="1" dirty="0">
                        <a:solidFill>
                          <a:srgbClr val="000000"/>
                        </a:solidFill>
                        <a:latin typeface="宋体" pitchFamily="2" charset="-122"/>
                        <a:ea typeface="宋体" pitchFamily="2" charset="-122"/>
                      </a:endParaRPr>
                    </a:p>
                  </a:txBody>
                  <a:tcPr/>
                </a:tc>
                <a:tc>
                  <a:txBody>
                    <a:bodyPr/>
                    <a:lstStyle/>
                    <a:p>
                      <a:pPr algn="ctr"/>
                      <a:r>
                        <a:rPr lang="en-US" altLang="zh-CN" sz="2400" b="1" dirty="0" smtClean="0">
                          <a:solidFill>
                            <a:srgbClr val="000000"/>
                          </a:solidFill>
                          <a:latin typeface="宋体" pitchFamily="2" charset="-122"/>
                          <a:ea typeface="宋体" pitchFamily="2" charset="-122"/>
                        </a:rPr>
                        <a:t>8685</a:t>
                      </a:r>
                      <a:endParaRPr lang="zh-CN" altLang="en-US" sz="2400" b="1" dirty="0">
                        <a:solidFill>
                          <a:srgbClr val="000000"/>
                        </a:solidFill>
                        <a:latin typeface="宋体" pitchFamily="2" charset="-122"/>
                        <a:ea typeface="宋体" pitchFamily="2" charset="-122"/>
                      </a:endParaRPr>
                    </a:p>
                  </a:txBody>
                  <a:tcPr/>
                </a:tc>
                <a:tc>
                  <a:txBody>
                    <a:bodyPr/>
                    <a:lstStyle/>
                    <a:p>
                      <a:pPr algn="ctr"/>
                      <a:r>
                        <a:rPr lang="en-US" altLang="zh-CN" sz="2400" b="1" dirty="0" smtClean="0">
                          <a:solidFill>
                            <a:srgbClr val="000000"/>
                          </a:solidFill>
                          <a:latin typeface="宋体" pitchFamily="2" charset="-122"/>
                          <a:ea typeface="宋体" pitchFamily="2" charset="-122"/>
                        </a:rPr>
                        <a:t>16</a:t>
                      </a:r>
                      <a:endParaRPr lang="zh-CN" altLang="en-US" sz="2400" b="1" dirty="0">
                        <a:solidFill>
                          <a:srgbClr val="000000"/>
                        </a:solidFill>
                        <a:latin typeface="宋体" pitchFamily="2" charset="-122"/>
                        <a:ea typeface="宋体" pitchFamily="2" charset="-122"/>
                      </a:endParaRPr>
                    </a:p>
                  </a:txBody>
                  <a:tcPr/>
                </a:tc>
              </a:tr>
              <a:tr h="520824">
                <a:tc>
                  <a:txBody>
                    <a:bodyPr/>
                    <a:lstStyle/>
                    <a:p>
                      <a:pPr algn="ctr"/>
                      <a:r>
                        <a:rPr lang="zh-CN" altLang="en-US" sz="2400" b="1" dirty="0" smtClean="0">
                          <a:solidFill>
                            <a:srgbClr val="000000"/>
                          </a:solidFill>
                          <a:latin typeface="宋体" pitchFamily="2" charset="-122"/>
                          <a:ea typeface="宋体" pitchFamily="2" charset="-122"/>
                        </a:rPr>
                        <a:t>化学性</a:t>
                      </a:r>
                      <a:endParaRPr lang="zh-CN" altLang="en-US" sz="2400" b="1" dirty="0">
                        <a:solidFill>
                          <a:srgbClr val="000000"/>
                        </a:solidFill>
                        <a:latin typeface="宋体" pitchFamily="2" charset="-122"/>
                        <a:ea typeface="宋体" pitchFamily="2" charset="-122"/>
                      </a:endParaRPr>
                    </a:p>
                  </a:txBody>
                  <a:tcPr/>
                </a:tc>
                <a:tc>
                  <a:txBody>
                    <a:bodyPr/>
                    <a:lstStyle/>
                    <a:p>
                      <a:pPr algn="ctr"/>
                      <a:r>
                        <a:rPr lang="en-US" altLang="zh-CN" sz="2400" b="1" dirty="0" smtClean="0">
                          <a:solidFill>
                            <a:srgbClr val="000000"/>
                          </a:solidFill>
                          <a:latin typeface="宋体" pitchFamily="2" charset="-122"/>
                          <a:ea typeface="宋体" pitchFamily="2" charset="-122"/>
                        </a:rPr>
                        <a:t>3573</a:t>
                      </a:r>
                      <a:endParaRPr lang="zh-CN" altLang="en-US" sz="2400" b="1" dirty="0">
                        <a:solidFill>
                          <a:srgbClr val="000000"/>
                        </a:solidFill>
                        <a:latin typeface="宋体" pitchFamily="2" charset="-122"/>
                        <a:ea typeface="宋体" pitchFamily="2" charset="-122"/>
                      </a:endParaRPr>
                    </a:p>
                  </a:txBody>
                  <a:tcPr/>
                </a:tc>
                <a:tc>
                  <a:txBody>
                    <a:bodyPr/>
                    <a:lstStyle/>
                    <a:p>
                      <a:pPr algn="ctr"/>
                      <a:r>
                        <a:rPr lang="en-US" altLang="zh-CN" sz="2400" b="1" dirty="0" smtClean="0">
                          <a:solidFill>
                            <a:srgbClr val="000000"/>
                          </a:solidFill>
                          <a:latin typeface="宋体" pitchFamily="2" charset="-122"/>
                          <a:ea typeface="宋体" pitchFamily="2" charset="-122"/>
                        </a:rPr>
                        <a:t>19</a:t>
                      </a:r>
                      <a:endParaRPr lang="zh-CN" altLang="en-US" sz="2400" b="1" dirty="0">
                        <a:solidFill>
                          <a:srgbClr val="000000"/>
                        </a:solidFill>
                        <a:latin typeface="宋体" pitchFamily="2" charset="-122"/>
                        <a:ea typeface="宋体" pitchFamily="2" charset="-122"/>
                      </a:endParaRPr>
                    </a:p>
                  </a:txBody>
                  <a:tcPr/>
                </a:tc>
              </a:tr>
              <a:tr h="520824">
                <a:tc>
                  <a:txBody>
                    <a:bodyPr/>
                    <a:lstStyle/>
                    <a:p>
                      <a:pPr algn="ctr"/>
                      <a:r>
                        <a:rPr lang="zh-CN" altLang="zh-CN" sz="2400" b="1" kern="1200" dirty="0" smtClean="0">
                          <a:solidFill>
                            <a:srgbClr val="000000"/>
                          </a:solidFill>
                          <a:latin typeface="宋体" pitchFamily="2" charset="-122"/>
                          <a:ea typeface="宋体" pitchFamily="2" charset="-122"/>
                          <a:cs typeface="+mn-cs"/>
                        </a:rPr>
                        <a:t>有毒动植物及毒蘑菇</a:t>
                      </a:r>
                      <a:endParaRPr lang="zh-CN" altLang="en-US" sz="2400" b="1" dirty="0">
                        <a:solidFill>
                          <a:srgbClr val="000000"/>
                        </a:solidFill>
                        <a:latin typeface="宋体" pitchFamily="2" charset="-122"/>
                        <a:ea typeface="宋体" pitchFamily="2" charset="-122"/>
                      </a:endParaRPr>
                    </a:p>
                  </a:txBody>
                  <a:tcPr/>
                </a:tc>
                <a:tc>
                  <a:txBody>
                    <a:bodyPr/>
                    <a:lstStyle/>
                    <a:p>
                      <a:pPr algn="ctr"/>
                      <a:r>
                        <a:rPr lang="en-US" altLang="zh-CN" sz="2400" b="1" dirty="0" smtClean="0">
                          <a:solidFill>
                            <a:srgbClr val="000000"/>
                          </a:solidFill>
                          <a:latin typeface="宋体" pitchFamily="2" charset="-122"/>
                          <a:ea typeface="宋体" pitchFamily="2" charset="-122"/>
                        </a:rPr>
                        <a:t>1536</a:t>
                      </a:r>
                      <a:endParaRPr lang="zh-CN" altLang="en-US" sz="2400" b="1" dirty="0">
                        <a:solidFill>
                          <a:srgbClr val="000000"/>
                        </a:solidFill>
                        <a:latin typeface="宋体" pitchFamily="2" charset="-122"/>
                        <a:ea typeface="宋体" pitchFamily="2" charset="-122"/>
                      </a:endParaRPr>
                    </a:p>
                  </a:txBody>
                  <a:tcPr/>
                </a:tc>
                <a:tc>
                  <a:txBody>
                    <a:bodyPr/>
                    <a:lstStyle/>
                    <a:p>
                      <a:pPr algn="ctr"/>
                      <a:r>
                        <a:rPr lang="en-US" altLang="zh-CN" sz="2400" b="1" dirty="0" smtClean="0">
                          <a:solidFill>
                            <a:srgbClr val="000000"/>
                          </a:solidFill>
                          <a:latin typeface="宋体" pitchFamily="2" charset="-122"/>
                          <a:ea typeface="宋体" pitchFamily="2" charset="-122"/>
                        </a:rPr>
                        <a:t>99</a:t>
                      </a:r>
                      <a:endParaRPr lang="zh-CN" altLang="en-US" sz="2400" b="1" dirty="0">
                        <a:solidFill>
                          <a:srgbClr val="000000"/>
                        </a:solidFill>
                        <a:latin typeface="宋体" pitchFamily="2" charset="-122"/>
                        <a:ea typeface="宋体" pitchFamily="2" charset="-122"/>
                      </a:endParaRPr>
                    </a:p>
                  </a:txBody>
                  <a:tcPr/>
                </a:tc>
              </a:tr>
              <a:tr h="520824">
                <a:tc>
                  <a:txBody>
                    <a:bodyPr/>
                    <a:lstStyle/>
                    <a:p>
                      <a:pPr algn="ctr"/>
                      <a:r>
                        <a:rPr lang="zh-CN" altLang="zh-CN" sz="2400" b="1" kern="1200" dirty="0" smtClean="0">
                          <a:solidFill>
                            <a:srgbClr val="000000"/>
                          </a:solidFill>
                          <a:latin typeface="宋体" pitchFamily="2" charset="-122"/>
                          <a:ea typeface="宋体" pitchFamily="2" charset="-122"/>
                          <a:cs typeface="+mn-cs"/>
                        </a:rPr>
                        <a:t>不明原因</a:t>
                      </a:r>
                      <a:endParaRPr lang="zh-CN" altLang="en-US" sz="2400" b="1" dirty="0">
                        <a:solidFill>
                          <a:srgbClr val="000000"/>
                        </a:solidFill>
                        <a:latin typeface="宋体" pitchFamily="2" charset="-122"/>
                        <a:ea typeface="宋体" pitchFamily="2" charset="-122"/>
                      </a:endParaRPr>
                    </a:p>
                  </a:txBody>
                  <a:tcPr/>
                </a:tc>
                <a:tc>
                  <a:txBody>
                    <a:bodyPr/>
                    <a:lstStyle/>
                    <a:p>
                      <a:pPr algn="ctr"/>
                      <a:r>
                        <a:rPr lang="en-US" altLang="zh-CN" sz="2400" b="1" dirty="0" smtClean="0">
                          <a:solidFill>
                            <a:srgbClr val="000000"/>
                          </a:solidFill>
                          <a:latin typeface="宋体" pitchFamily="2" charset="-122"/>
                          <a:ea typeface="宋体" pitchFamily="2" charset="-122"/>
                        </a:rPr>
                        <a:t>6373</a:t>
                      </a:r>
                      <a:endParaRPr lang="zh-CN" altLang="en-US" sz="2400" b="1" dirty="0">
                        <a:solidFill>
                          <a:srgbClr val="000000"/>
                        </a:solidFill>
                        <a:latin typeface="宋体" pitchFamily="2" charset="-122"/>
                        <a:ea typeface="宋体" pitchFamily="2" charset="-122"/>
                      </a:endParaRPr>
                    </a:p>
                  </a:txBody>
                  <a:tcPr/>
                </a:tc>
                <a:tc>
                  <a:txBody>
                    <a:bodyPr/>
                    <a:lstStyle/>
                    <a:p>
                      <a:pPr algn="ctr"/>
                      <a:r>
                        <a:rPr lang="en-US" altLang="zh-CN" sz="2400" b="1" dirty="0" smtClean="0">
                          <a:solidFill>
                            <a:srgbClr val="000000"/>
                          </a:solidFill>
                          <a:latin typeface="宋体" pitchFamily="2" charset="-122"/>
                          <a:ea typeface="宋体" pitchFamily="2" charset="-122"/>
                        </a:rPr>
                        <a:t>12</a:t>
                      </a:r>
                      <a:endParaRPr lang="zh-CN" altLang="en-US" sz="2400" b="1" dirty="0">
                        <a:solidFill>
                          <a:srgbClr val="000000"/>
                        </a:solidFill>
                        <a:latin typeface="宋体" pitchFamily="2" charset="-122"/>
                        <a:ea typeface="宋体" pitchFamily="2" charset="-122"/>
                      </a:endParaRPr>
                    </a:p>
                  </a:txBody>
                  <a:tcPr/>
                </a:tc>
              </a:tr>
              <a:tr h="520824">
                <a:tc>
                  <a:txBody>
                    <a:bodyPr/>
                    <a:lstStyle/>
                    <a:p>
                      <a:pPr algn="ctr"/>
                      <a:r>
                        <a:rPr lang="zh-CN" altLang="en-US" sz="2400" b="1" dirty="0" smtClean="0">
                          <a:solidFill>
                            <a:srgbClr val="000000"/>
                          </a:solidFill>
                          <a:latin typeface="宋体" pitchFamily="2" charset="-122"/>
                          <a:ea typeface="宋体" pitchFamily="2" charset="-122"/>
                        </a:rPr>
                        <a:t>合计</a:t>
                      </a:r>
                      <a:endParaRPr lang="zh-CN" altLang="en-US" sz="2400" b="1" dirty="0">
                        <a:solidFill>
                          <a:srgbClr val="000000"/>
                        </a:solidFill>
                        <a:latin typeface="宋体" pitchFamily="2" charset="-122"/>
                        <a:ea typeface="宋体" pitchFamily="2" charset="-122"/>
                      </a:endParaRPr>
                    </a:p>
                  </a:txBody>
                  <a:tcPr/>
                </a:tc>
                <a:tc>
                  <a:txBody>
                    <a:bodyPr/>
                    <a:lstStyle/>
                    <a:p>
                      <a:pPr algn="ctr"/>
                      <a:r>
                        <a:rPr lang="en-US" altLang="zh-CN" sz="2400" b="1" dirty="0" smtClean="0">
                          <a:solidFill>
                            <a:srgbClr val="000000"/>
                          </a:solidFill>
                          <a:latin typeface="宋体" pitchFamily="2" charset="-122"/>
                          <a:ea typeface="宋体" pitchFamily="2" charset="-122"/>
                        </a:rPr>
                        <a:t>20124</a:t>
                      </a:r>
                      <a:endParaRPr lang="zh-CN" altLang="en-US" sz="2400" b="1" dirty="0">
                        <a:solidFill>
                          <a:srgbClr val="000000"/>
                        </a:solidFill>
                        <a:latin typeface="宋体" pitchFamily="2" charset="-122"/>
                        <a:ea typeface="宋体" pitchFamily="2" charset="-122"/>
                      </a:endParaRPr>
                    </a:p>
                  </a:txBody>
                  <a:tcPr/>
                </a:tc>
                <a:tc>
                  <a:txBody>
                    <a:bodyPr/>
                    <a:lstStyle/>
                    <a:p>
                      <a:pPr algn="ctr"/>
                      <a:r>
                        <a:rPr lang="en-US" altLang="zh-CN" sz="2400" b="1" dirty="0" smtClean="0">
                          <a:solidFill>
                            <a:srgbClr val="000000"/>
                          </a:solidFill>
                          <a:latin typeface="宋体" pitchFamily="2" charset="-122"/>
                          <a:ea typeface="宋体" pitchFamily="2" charset="-122"/>
                        </a:rPr>
                        <a:t>146</a:t>
                      </a:r>
                      <a:endParaRPr lang="zh-CN" altLang="en-US" sz="2400" b="1" dirty="0">
                        <a:solidFill>
                          <a:srgbClr val="000000"/>
                        </a:solidFill>
                        <a:latin typeface="宋体" pitchFamily="2" charset="-122"/>
                        <a:ea typeface="宋体" pitchFamily="2" charset="-122"/>
                      </a:endParaRPr>
                    </a:p>
                  </a:txBody>
                  <a:tcPr/>
                </a:tc>
              </a:tr>
            </a:tbl>
          </a:graphicData>
        </a:graphic>
      </p:graphicFrame>
      <p:sp>
        <p:nvSpPr>
          <p:cNvPr id="23585" name="TextBox 4"/>
          <p:cNvSpPr txBox="1">
            <a:spLocks noChangeArrowheads="1"/>
          </p:cNvSpPr>
          <p:nvPr/>
        </p:nvSpPr>
        <p:spPr bwMode="auto">
          <a:xfrm>
            <a:off x="611188" y="5229225"/>
            <a:ext cx="7200900" cy="400050"/>
          </a:xfrm>
          <a:prstGeom prst="rect">
            <a:avLst/>
          </a:prstGeom>
          <a:noFill/>
          <a:ln w="9525">
            <a:noFill/>
            <a:miter lim="800000"/>
            <a:headEnd/>
            <a:tailEnd/>
          </a:ln>
        </p:spPr>
        <p:txBody>
          <a:bodyPr>
            <a:spAutoFit/>
          </a:bodyPr>
          <a:lstStyle/>
          <a:p>
            <a:r>
              <a:rPr lang="zh-CN" altLang="en-US" sz="2000" b="1">
                <a:latin typeface="Constantia" pitchFamily="18" charset="0"/>
              </a:rPr>
              <a:t>据</a:t>
            </a:r>
            <a:r>
              <a:rPr lang="zh-CN" altLang="zh-CN" sz="2000" b="1">
                <a:latin typeface="Constantia" pitchFamily="18" charset="0"/>
              </a:rPr>
              <a:t>卫生部突发公共卫生事件网络直报系统统计</a:t>
            </a:r>
            <a:r>
              <a:rPr lang="zh-CN" altLang="en-US" sz="2000" b="1">
                <a:latin typeface="Constantia" pitchFamily="18" charset="0"/>
              </a:rPr>
              <a:t>数据</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323850" y="620713"/>
            <a:ext cx="8162925" cy="685800"/>
          </a:xfrm>
        </p:spPr>
        <p:txBody>
          <a:bodyPr/>
          <a:lstStyle/>
          <a:p>
            <a:r>
              <a:rPr lang="en-US" altLang="zh-CN" sz="3600" b="1" smtClean="0">
                <a:ea typeface="宋体" charset="-122"/>
              </a:rPr>
              <a:t>2. </a:t>
            </a:r>
            <a:r>
              <a:rPr lang="zh-CN" altLang="zh-CN" sz="3600" b="1" smtClean="0">
                <a:ea typeface="宋体" charset="-122"/>
              </a:rPr>
              <a:t>食物对人类健康的慢性危害日益突出</a:t>
            </a:r>
            <a:endParaRPr lang="zh-CN" altLang="en-US" sz="3600" b="1" smtClean="0">
              <a:ea typeface="宋体" charset="-122"/>
            </a:endParaRPr>
          </a:p>
        </p:txBody>
      </p:sp>
      <p:sp>
        <p:nvSpPr>
          <p:cNvPr id="22531" name="内容占位符 2"/>
          <p:cNvSpPr>
            <a:spLocks noGrp="1"/>
          </p:cNvSpPr>
          <p:nvPr>
            <p:ph idx="1"/>
          </p:nvPr>
        </p:nvSpPr>
        <p:spPr>
          <a:xfrm>
            <a:off x="468313" y="1773238"/>
            <a:ext cx="8229600" cy="4648200"/>
          </a:xfrm>
        </p:spPr>
        <p:txBody>
          <a:bodyPr>
            <a:normAutofit/>
          </a:bodyPr>
          <a:lstStyle/>
          <a:p>
            <a:pPr marL="274320" indent="-274320" fontAlgn="auto">
              <a:lnSpc>
                <a:spcPts val="4000"/>
              </a:lnSpc>
              <a:spcAft>
                <a:spcPts val="0"/>
              </a:spcAft>
              <a:buClr>
                <a:schemeClr val="accent3"/>
              </a:buClr>
              <a:buFont typeface="Wingdings 2"/>
              <a:buChar char=""/>
              <a:defRPr/>
            </a:pPr>
            <a:r>
              <a:rPr lang="zh-CN" altLang="zh-CN" sz="2800" b="1" dirty="0" smtClean="0">
                <a:solidFill>
                  <a:srgbClr val="000000"/>
                </a:solidFill>
                <a:latin typeface="+mn-ea"/>
              </a:rPr>
              <a:t>据《</a:t>
            </a:r>
            <a:r>
              <a:rPr lang="en-US" altLang="zh-CN" sz="2800" b="1" dirty="0" smtClean="0">
                <a:solidFill>
                  <a:srgbClr val="000000"/>
                </a:solidFill>
                <a:latin typeface="+mn-ea"/>
              </a:rPr>
              <a:t>2012</a:t>
            </a:r>
            <a:r>
              <a:rPr lang="zh-CN" altLang="zh-CN" sz="2800" b="1" dirty="0" smtClean="0">
                <a:solidFill>
                  <a:srgbClr val="000000"/>
                </a:solidFill>
                <a:latin typeface="+mn-ea"/>
              </a:rPr>
              <a:t>中国肿瘤登记年报》，我国近</a:t>
            </a:r>
            <a:r>
              <a:rPr lang="en-US" altLang="zh-CN" sz="2800" b="1" dirty="0" smtClean="0">
                <a:solidFill>
                  <a:srgbClr val="000000"/>
                </a:solidFill>
                <a:latin typeface="+mn-ea"/>
              </a:rPr>
              <a:t>20</a:t>
            </a:r>
            <a:r>
              <a:rPr lang="zh-CN" altLang="zh-CN" sz="2800" b="1" dirty="0" smtClean="0">
                <a:solidFill>
                  <a:srgbClr val="000000"/>
                </a:solidFill>
                <a:latin typeface="+mn-ea"/>
              </a:rPr>
              <a:t>年来癌症呈现年轻化及发病率和死亡率“三线”走高的趋势</a:t>
            </a:r>
            <a:endParaRPr lang="en-US" altLang="zh-CN" sz="2800" b="1" dirty="0" smtClean="0">
              <a:solidFill>
                <a:srgbClr val="000000"/>
              </a:solidFill>
              <a:latin typeface="+mn-ea"/>
            </a:endParaRPr>
          </a:p>
          <a:p>
            <a:pPr marL="274320" indent="-274320" fontAlgn="auto">
              <a:lnSpc>
                <a:spcPts val="4000"/>
              </a:lnSpc>
              <a:spcAft>
                <a:spcPts val="0"/>
              </a:spcAft>
              <a:buClr>
                <a:schemeClr val="accent3"/>
              </a:buClr>
              <a:buFont typeface="Wingdings 2"/>
              <a:buChar char=""/>
              <a:defRPr/>
            </a:pPr>
            <a:r>
              <a:rPr lang="zh-CN" altLang="zh-CN" sz="2800" b="1" dirty="0" smtClean="0">
                <a:solidFill>
                  <a:srgbClr val="000000"/>
                </a:solidFill>
                <a:latin typeface="+mn-ea"/>
              </a:rPr>
              <a:t>每年新发肿瘤病例估计约为</a:t>
            </a:r>
            <a:r>
              <a:rPr lang="en-US" altLang="zh-CN" sz="2800" b="1" dirty="0" smtClean="0">
                <a:solidFill>
                  <a:srgbClr val="000000"/>
                </a:solidFill>
                <a:latin typeface="+mn-ea"/>
              </a:rPr>
              <a:t>312</a:t>
            </a:r>
            <a:r>
              <a:rPr lang="zh-CN" altLang="zh-CN" sz="2800" b="1" dirty="0" smtClean="0">
                <a:solidFill>
                  <a:srgbClr val="000000"/>
                </a:solidFill>
                <a:latin typeface="+mn-ea"/>
              </a:rPr>
              <a:t>万例，平均每天</a:t>
            </a:r>
            <a:r>
              <a:rPr lang="en-US" altLang="zh-CN" sz="2800" b="1" dirty="0" smtClean="0">
                <a:solidFill>
                  <a:srgbClr val="000000"/>
                </a:solidFill>
                <a:latin typeface="+mn-ea"/>
              </a:rPr>
              <a:t>8550</a:t>
            </a:r>
            <a:r>
              <a:rPr lang="zh-CN" altLang="zh-CN" sz="2800" b="1" dirty="0" smtClean="0">
                <a:solidFill>
                  <a:srgbClr val="000000"/>
                </a:solidFill>
                <a:latin typeface="+mn-ea"/>
              </a:rPr>
              <a:t>人，全国每分钟有</a:t>
            </a:r>
            <a:r>
              <a:rPr lang="en-US" altLang="zh-CN" sz="2800" b="1" dirty="0" smtClean="0">
                <a:solidFill>
                  <a:srgbClr val="000000"/>
                </a:solidFill>
                <a:latin typeface="+mn-ea"/>
              </a:rPr>
              <a:t>6</a:t>
            </a:r>
            <a:r>
              <a:rPr lang="zh-CN" altLang="zh-CN" sz="2800" b="1" dirty="0" smtClean="0">
                <a:solidFill>
                  <a:srgbClr val="000000"/>
                </a:solidFill>
                <a:latin typeface="+mn-ea"/>
              </a:rPr>
              <a:t>人被诊断为恶性肿瘤</a:t>
            </a:r>
            <a:endParaRPr lang="en-US" altLang="zh-CN" sz="2800" b="1" dirty="0" smtClean="0">
              <a:solidFill>
                <a:srgbClr val="000000"/>
              </a:solidFill>
              <a:latin typeface="+mn-ea"/>
            </a:endParaRPr>
          </a:p>
          <a:p>
            <a:pPr marL="274320" indent="-274320" fontAlgn="auto">
              <a:lnSpc>
                <a:spcPts val="4000"/>
              </a:lnSpc>
              <a:spcAft>
                <a:spcPts val="0"/>
              </a:spcAft>
              <a:buClr>
                <a:schemeClr val="accent3"/>
              </a:buClr>
              <a:buFont typeface="Wingdings 2"/>
              <a:buChar char=""/>
              <a:defRPr/>
            </a:pPr>
            <a:r>
              <a:rPr lang="zh-CN" altLang="zh-CN" sz="2800" b="1" dirty="0" smtClean="0">
                <a:solidFill>
                  <a:srgbClr val="000000"/>
                </a:solidFill>
                <a:latin typeface="+mn-ea"/>
              </a:rPr>
              <a:t>全国肿瘤发病率为</a:t>
            </a:r>
            <a:r>
              <a:rPr lang="en-US" altLang="zh-CN" sz="2800" b="1" dirty="0" smtClean="0">
                <a:solidFill>
                  <a:srgbClr val="000000"/>
                </a:solidFill>
                <a:latin typeface="+mn-ea"/>
              </a:rPr>
              <a:t>2.86</a:t>
            </a:r>
            <a:r>
              <a:rPr lang="zh-CN" altLang="zh-CN" sz="2800" b="1" dirty="0" smtClean="0">
                <a:solidFill>
                  <a:srgbClr val="000000"/>
                </a:solidFill>
                <a:latin typeface="+mn-ea"/>
              </a:rPr>
              <a:t>‰，城市高于农村</a:t>
            </a:r>
            <a:endParaRPr lang="en-US" altLang="zh-CN" sz="2800" b="1" dirty="0" smtClean="0">
              <a:solidFill>
                <a:srgbClr val="000000"/>
              </a:solidFill>
              <a:latin typeface="+mn-ea"/>
            </a:endParaRPr>
          </a:p>
          <a:p>
            <a:pPr marL="274320" indent="-274320" fontAlgn="auto">
              <a:lnSpc>
                <a:spcPts val="4000"/>
              </a:lnSpc>
              <a:spcAft>
                <a:spcPts val="0"/>
              </a:spcAft>
              <a:buClr>
                <a:schemeClr val="accent3"/>
              </a:buClr>
              <a:buFont typeface="Wingdings 2"/>
              <a:buChar char=""/>
              <a:defRPr/>
            </a:pPr>
            <a:r>
              <a:rPr lang="zh-CN" altLang="zh-CN" sz="2800" b="1" dirty="0" smtClean="0">
                <a:solidFill>
                  <a:srgbClr val="000000"/>
                </a:solidFill>
                <a:latin typeface="+mn-ea"/>
              </a:rPr>
              <a:t>吸烟、饮食和环境因素是肿瘤和多种慢性疾病高发的主因</a:t>
            </a:r>
            <a:endParaRPr lang="zh-CN" altLang="en-US" sz="2800" b="1" dirty="0" smtClean="0">
              <a:solidFill>
                <a:srgbClr val="000000"/>
              </a:solidFill>
              <a:latin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a:spLocks noGrp="1"/>
          </p:cNvSpPr>
          <p:nvPr>
            <p:ph type="title"/>
          </p:nvPr>
        </p:nvSpPr>
        <p:spPr>
          <a:xfrm>
            <a:off x="0" y="260350"/>
            <a:ext cx="8312150" cy="1296988"/>
          </a:xfrm>
        </p:spPr>
        <p:txBody>
          <a:bodyPr/>
          <a:lstStyle/>
          <a:p>
            <a:pPr algn="ctr"/>
            <a:r>
              <a:rPr lang="en-US" altLang="zh-CN" sz="3600" b="1" smtClean="0">
                <a:ea typeface="宋体" charset="-122"/>
              </a:rPr>
              <a:t>3. </a:t>
            </a:r>
            <a:r>
              <a:rPr lang="zh-CN" altLang="zh-CN" sz="3600" b="1" smtClean="0">
                <a:ea typeface="宋体" charset="-122"/>
              </a:rPr>
              <a:t>农兽药残留总体上明显相好</a:t>
            </a:r>
            <a:r>
              <a:rPr lang="en-US" altLang="zh-CN" sz="3600" b="1" smtClean="0">
                <a:ea typeface="宋体" charset="-122"/>
              </a:rPr>
              <a:t/>
            </a:r>
            <a:br>
              <a:rPr lang="en-US" altLang="zh-CN" sz="3600" b="1" smtClean="0">
                <a:ea typeface="宋体" charset="-122"/>
              </a:rPr>
            </a:br>
            <a:r>
              <a:rPr lang="zh-CN" altLang="zh-CN" sz="3600" b="1" smtClean="0">
                <a:ea typeface="宋体" charset="-122"/>
              </a:rPr>
              <a:t>但局部性的问题依然频发</a:t>
            </a:r>
            <a:endParaRPr lang="zh-CN" altLang="en-US" sz="3600" b="1" smtClean="0">
              <a:ea typeface="宋体" charset="-122"/>
            </a:endParaRPr>
          </a:p>
        </p:txBody>
      </p:sp>
      <p:sp>
        <p:nvSpPr>
          <p:cNvPr id="1028" name="内容占位符 2"/>
          <p:cNvSpPr>
            <a:spLocks noGrp="1"/>
          </p:cNvSpPr>
          <p:nvPr>
            <p:ph idx="1"/>
          </p:nvPr>
        </p:nvSpPr>
        <p:spPr>
          <a:xfrm>
            <a:off x="533400" y="1773238"/>
            <a:ext cx="8291513" cy="830262"/>
          </a:xfrm>
        </p:spPr>
        <p:txBody>
          <a:bodyPr/>
          <a:lstStyle/>
          <a:p>
            <a:r>
              <a:rPr lang="zh-CN" altLang="zh-CN" sz="2400" b="1" smtClean="0">
                <a:solidFill>
                  <a:srgbClr val="000000"/>
                </a:solidFill>
              </a:rPr>
              <a:t>近年蔬菜、水果、茶叶和畜禽产品的总体合格率稳定在</a:t>
            </a:r>
            <a:r>
              <a:rPr lang="en-US" altLang="zh-CN" sz="2400" b="1" smtClean="0">
                <a:solidFill>
                  <a:srgbClr val="000000"/>
                </a:solidFill>
              </a:rPr>
              <a:t>95%</a:t>
            </a:r>
            <a:r>
              <a:rPr lang="zh-CN" altLang="zh-CN" sz="2400" b="1" smtClean="0">
                <a:solidFill>
                  <a:srgbClr val="000000"/>
                </a:solidFill>
              </a:rPr>
              <a:t>以上，水产品的合格率也在</a:t>
            </a:r>
            <a:r>
              <a:rPr lang="en-US" altLang="zh-CN" sz="2400" b="1" smtClean="0">
                <a:solidFill>
                  <a:srgbClr val="000000"/>
                </a:solidFill>
              </a:rPr>
              <a:t>90%</a:t>
            </a:r>
            <a:r>
              <a:rPr lang="zh-CN" altLang="zh-CN" sz="2400" b="1" smtClean="0">
                <a:solidFill>
                  <a:srgbClr val="000000"/>
                </a:solidFill>
              </a:rPr>
              <a:t>以上</a:t>
            </a:r>
            <a:endParaRPr lang="zh-CN" altLang="en-US" sz="2400" b="1" smtClean="0">
              <a:solidFill>
                <a:srgbClr val="000000"/>
              </a:solidFill>
            </a:endParaRPr>
          </a:p>
        </p:txBody>
      </p:sp>
      <p:graphicFrame>
        <p:nvGraphicFramePr>
          <p:cNvPr id="1026" name="Object 2"/>
          <p:cNvGraphicFramePr>
            <a:graphicFrameLocks noChangeAspect="1"/>
          </p:cNvGraphicFramePr>
          <p:nvPr/>
        </p:nvGraphicFramePr>
        <p:xfrm>
          <a:off x="323850" y="2817813"/>
          <a:ext cx="8424863" cy="3779837"/>
        </p:xfrm>
        <a:graphic>
          <a:graphicData uri="http://schemas.openxmlformats.org/presentationml/2006/ole">
            <p:oleObj spid="_x0000_s1026" name="Worksheet" r:id="rId3" imgW="5495817" imgH="3210001"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611188" y="620713"/>
            <a:ext cx="7777162" cy="998537"/>
          </a:xfrm>
        </p:spPr>
        <p:txBody>
          <a:bodyPr/>
          <a:lstStyle/>
          <a:p>
            <a:pPr algn="ctr"/>
            <a:r>
              <a:rPr lang="zh-CN" altLang="en-US" sz="5400" b="1" smtClean="0">
                <a:solidFill>
                  <a:srgbClr val="FFC000"/>
                </a:solidFill>
              </a:rPr>
              <a:t>交 流 内 容</a:t>
            </a:r>
          </a:p>
        </p:txBody>
      </p:sp>
      <p:sp>
        <p:nvSpPr>
          <p:cNvPr id="8195" name="内容占位符 2"/>
          <p:cNvSpPr>
            <a:spLocks noGrp="1"/>
          </p:cNvSpPr>
          <p:nvPr>
            <p:ph idx="1"/>
          </p:nvPr>
        </p:nvSpPr>
        <p:spPr>
          <a:xfrm>
            <a:off x="1042988" y="2060575"/>
            <a:ext cx="7643812" cy="3889375"/>
          </a:xfrm>
        </p:spPr>
        <p:txBody>
          <a:bodyPr/>
          <a:lstStyle/>
          <a:p>
            <a:pPr>
              <a:lnSpc>
                <a:spcPct val="150000"/>
              </a:lnSpc>
              <a:buFont typeface="Wingdings 2" pitchFamily="18" charset="2"/>
              <a:buNone/>
            </a:pPr>
            <a:r>
              <a:rPr lang="zh-CN" altLang="en-US" sz="3200" b="1" smtClean="0"/>
              <a:t>一、农业生产特点与农产品安全概念</a:t>
            </a:r>
            <a:endParaRPr lang="en-US" altLang="zh-CN" sz="3200" b="1" smtClean="0"/>
          </a:p>
          <a:p>
            <a:pPr>
              <a:lnSpc>
                <a:spcPct val="150000"/>
              </a:lnSpc>
              <a:buFont typeface="Wingdings 2" pitchFamily="18" charset="2"/>
              <a:buNone/>
            </a:pPr>
            <a:r>
              <a:rPr lang="zh-CN" altLang="en-US" sz="3200" b="1" smtClean="0"/>
              <a:t>二、农产品安全形势</a:t>
            </a:r>
            <a:endParaRPr lang="en-US" altLang="zh-CN" sz="3200" b="1" smtClean="0"/>
          </a:p>
          <a:p>
            <a:pPr>
              <a:lnSpc>
                <a:spcPct val="150000"/>
              </a:lnSpc>
              <a:buFont typeface="Wingdings 2" pitchFamily="18" charset="2"/>
              <a:buNone/>
            </a:pPr>
            <a:r>
              <a:rPr lang="zh-CN" altLang="en-US" sz="3200" b="1" smtClean="0"/>
              <a:t>三、农产品安全的风险分析</a:t>
            </a:r>
            <a:endParaRPr lang="en-US" altLang="zh-CN" sz="3200" b="1" smtClean="0"/>
          </a:p>
          <a:p>
            <a:pPr>
              <a:lnSpc>
                <a:spcPct val="150000"/>
              </a:lnSpc>
              <a:buFont typeface="Wingdings 2" pitchFamily="18" charset="2"/>
              <a:buNone/>
            </a:pPr>
            <a:r>
              <a:rPr lang="zh-CN" altLang="en-US" sz="3200" b="1" smtClean="0"/>
              <a:t>四、如何产出安全的农产品</a:t>
            </a:r>
            <a:endParaRPr lang="en-US" altLang="zh-CN" sz="32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250825" y="549275"/>
            <a:ext cx="8308975" cy="868363"/>
          </a:xfrm>
        </p:spPr>
        <p:txBody>
          <a:bodyPr/>
          <a:lstStyle/>
          <a:p>
            <a:r>
              <a:rPr lang="zh-CN" altLang="en-US" sz="4000" b="1" smtClean="0">
                <a:ea typeface="宋体" charset="-122"/>
              </a:rPr>
              <a:t>超标较多的农产品和农兽药</a:t>
            </a:r>
          </a:p>
        </p:txBody>
      </p:sp>
      <p:sp>
        <p:nvSpPr>
          <p:cNvPr id="25603" name="内容占位符 2"/>
          <p:cNvSpPr>
            <a:spLocks noGrp="1"/>
          </p:cNvSpPr>
          <p:nvPr>
            <p:ph idx="1"/>
          </p:nvPr>
        </p:nvSpPr>
        <p:spPr>
          <a:xfrm>
            <a:off x="304800" y="1700213"/>
            <a:ext cx="8534400" cy="4471987"/>
          </a:xfrm>
        </p:spPr>
        <p:txBody>
          <a:bodyPr/>
          <a:lstStyle/>
          <a:p>
            <a:pPr>
              <a:lnSpc>
                <a:spcPts val="4400"/>
              </a:lnSpc>
            </a:pPr>
            <a:r>
              <a:rPr lang="zh-CN" altLang="zh-CN" sz="2800" b="1" smtClean="0">
                <a:solidFill>
                  <a:srgbClr val="000000"/>
                </a:solidFill>
              </a:rPr>
              <a:t>合格率相对较低的农产品有</a:t>
            </a:r>
            <a:r>
              <a:rPr lang="zh-CN" altLang="en-US" sz="2800" b="1" smtClean="0">
                <a:solidFill>
                  <a:srgbClr val="000000"/>
                </a:solidFill>
              </a:rPr>
              <a:t>：</a:t>
            </a:r>
            <a:r>
              <a:rPr lang="zh-CN" altLang="zh-CN" sz="2800" b="1" smtClean="0">
                <a:solidFill>
                  <a:srgbClr val="000000"/>
                </a:solidFill>
              </a:rPr>
              <a:t>青菜、韭菜、豇豆、芹菜、草莓、乌龙茶、桂鱼、雅片鱼、多宝鱼、鲶鱼等</a:t>
            </a:r>
            <a:endParaRPr lang="en-US" altLang="zh-CN" sz="2800" b="1" smtClean="0">
              <a:solidFill>
                <a:srgbClr val="000000"/>
              </a:solidFill>
            </a:endParaRPr>
          </a:p>
          <a:p>
            <a:pPr>
              <a:lnSpc>
                <a:spcPts val="4400"/>
              </a:lnSpc>
            </a:pPr>
            <a:r>
              <a:rPr lang="zh-CN" altLang="zh-CN" sz="2800" b="1" smtClean="0">
                <a:solidFill>
                  <a:srgbClr val="000000"/>
                </a:solidFill>
              </a:rPr>
              <a:t>偶然出现的超标农兽药主要是</a:t>
            </a:r>
            <a:r>
              <a:rPr lang="zh-CN" altLang="en-US" sz="2800" b="1" smtClean="0">
                <a:solidFill>
                  <a:srgbClr val="000000"/>
                </a:solidFill>
              </a:rPr>
              <a:t>：</a:t>
            </a:r>
            <a:r>
              <a:rPr lang="zh-CN" altLang="zh-CN" sz="2800" b="1" smtClean="0">
                <a:solidFill>
                  <a:srgbClr val="000000"/>
                </a:solidFill>
              </a:rPr>
              <a:t>克百威、多菌灵、毒死蜱、三唑磷、啶虫脒、氧乐果、甲胺磷、腐霉利、百菌清、克伦特罗、沙丁胺醇、磺胺类、氟喹诺酮类、孔雀石绿、硝基呋喃类代谢物、氯霉素等</a:t>
            </a:r>
            <a:endParaRPr lang="zh-CN" altLang="en-US" sz="2800" b="1" smtClean="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305800" cy="1143000"/>
          </a:xfrm>
        </p:spPr>
        <p:txBody>
          <a:bodyPr/>
          <a:lstStyle/>
          <a:p>
            <a:pPr fontAlgn="auto">
              <a:spcAft>
                <a:spcPts val="0"/>
              </a:spcAft>
              <a:defRPr/>
            </a:pPr>
            <a:endParaRPr lang="zh-CN" altLang="en-US" dirty="0"/>
          </a:p>
        </p:txBody>
      </p:sp>
      <p:pic>
        <p:nvPicPr>
          <p:cNvPr id="26627"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250825" y="549275"/>
            <a:ext cx="4752975" cy="1943100"/>
          </a:xfrm>
        </p:spPr>
        <p:txBody>
          <a:bodyPr>
            <a:normAutofit fontScale="90000"/>
          </a:bodyPr>
          <a:lstStyle/>
          <a:p>
            <a:pPr fontAlgn="auto">
              <a:lnSpc>
                <a:spcPct val="150000"/>
              </a:lnSpc>
              <a:spcAft>
                <a:spcPts val="0"/>
              </a:spcAft>
              <a:defRPr/>
            </a:pPr>
            <a:r>
              <a:rPr lang="zh-CN" altLang="en-US" b="1" dirty="0" smtClean="0">
                <a:solidFill>
                  <a:srgbClr val="FFC000"/>
                </a:solidFill>
                <a:latin typeface="黑体" pitchFamily="49" charset="-122"/>
                <a:ea typeface="黑体" pitchFamily="49" charset="-122"/>
              </a:rPr>
              <a:t>草莓农药残留状况</a:t>
            </a:r>
            <a:r>
              <a:rPr lang="en-US" altLang="zh-CN" b="1" dirty="0" smtClean="0">
                <a:solidFill>
                  <a:srgbClr val="FFC000"/>
                </a:solidFill>
                <a:latin typeface="黑体" pitchFamily="49" charset="-122"/>
                <a:ea typeface="黑体" pitchFamily="49" charset="-122"/>
              </a:rPr>
              <a:t/>
            </a:r>
            <a:br>
              <a:rPr lang="en-US" altLang="zh-CN" b="1" dirty="0" smtClean="0">
                <a:solidFill>
                  <a:srgbClr val="FFC000"/>
                </a:solidFill>
                <a:latin typeface="黑体" pitchFamily="49" charset="-122"/>
                <a:ea typeface="黑体" pitchFamily="49" charset="-122"/>
              </a:rPr>
            </a:br>
            <a:r>
              <a:rPr lang="en-US" altLang="zh-CN" b="1" dirty="0" smtClean="0">
                <a:solidFill>
                  <a:srgbClr val="FFC000"/>
                </a:solidFill>
                <a:latin typeface="黑体" pitchFamily="49" charset="-122"/>
                <a:ea typeface="黑体" pitchFamily="49" charset="-122"/>
              </a:rPr>
              <a:t>2004-2008</a:t>
            </a:r>
            <a:r>
              <a:rPr lang="zh-CN" altLang="en-US" b="1" dirty="0" smtClean="0">
                <a:solidFill>
                  <a:srgbClr val="FFC000"/>
                </a:solidFill>
                <a:latin typeface="黑体" pitchFamily="49" charset="-122"/>
                <a:ea typeface="黑体" pitchFamily="49" charset="-122"/>
              </a:rPr>
              <a:t>年实例</a:t>
            </a:r>
            <a:endParaRPr lang="zh-CN" altLang="en-US" b="1" dirty="0">
              <a:solidFill>
                <a:srgbClr val="FFC000"/>
              </a:solidFill>
              <a:latin typeface="黑体" pitchFamily="49" charset="-122"/>
              <a:ea typeface="黑体" pitchFamily="49" charset="-122"/>
            </a:endParaRPr>
          </a:p>
        </p:txBody>
      </p:sp>
      <p:sp>
        <p:nvSpPr>
          <p:cNvPr id="154627" name="Rectangle 3"/>
          <p:cNvSpPr>
            <a:spLocks noGrp="1" noChangeArrowheads="1"/>
          </p:cNvSpPr>
          <p:nvPr>
            <p:ph type="body" sz="half" idx="1"/>
          </p:nvPr>
        </p:nvSpPr>
        <p:spPr>
          <a:xfrm>
            <a:off x="323850" y="3068638"/>
            <a:ext cx="8496300" cy="3384550"/>
          </a:xfrm>
          <a:ln w="38100">
            <a:solidFill>
              <a:schemeClr val="hlink"/>
            </a:solidFill>
          </a:ln>
        </p:spPr>
        <p:txBody>
          <a:bodyPr/>
          <a:lstStyle/>
          <a:p>
            <a:pPr>
              <a:lnSpc>
                <a:spcPct val="120000"/>
              </a:lnSpc>
              <a:buClr>
                <a:schemeClr val="accent2"/>
              </a:buClr>
              <a:buFont typeface="Wingdings" pitchFamily="2" charset="2"/>
              <a:buChar char="u"/>
            </a:pPr>
            <a:r>
              <a:rPr lang="en-US" altLang="zh-CN" sz="2400" b="1" smtClean="0">
                <a:solidFill>
                  <a:schemeClr val="tx2"/>
                </a:solidFill>
                <a:latin typeface="宋体" charset="-122"/>
              </a:rPr>
              <a:t>2004</a:t>
            </a:r>
            <a:r>
              <a:rPr lang="zh-CN" altLang="en-US" sz="2400" b="1" smtClean="0">
                <a:solidFill>
                  <a:schemeClr val="tx2"/>
                </a:solidFill>
                <a:latin typeface="宋体" charset="-122"/>
              </a:rPr>
              <a:t>年，杭州抽检草莓样品</a:t>
            </a:r>
            <a:r>
              <a:rPr lang="en-US" altLang="zh-CN" sz="2400" b="1" smtClean="0">
                <a:solidFill>
                  <a:schemeClr val="tx2"/>
                </a:solidFill>
                <a:latin typeface="宋体" charset="-122"/>
              </a:rPr>
              <a:t>22</a:t>
            </a:r>
            <a:r>
              <a:rPr lang="zh-CN" altLang="en-US" sz="2400" b="1" smtClean="0">
                <a:solidFill>
                  <a:schemeClr val="tx2"/>
                </a:solidFill>
                <a:latin typeface="宋体" charset="-122"/>
              </a:rPr>
              <a:t>个，其中百菌清的检出率高达</a:t>
            </a:r>
            <a:r>
              <a:rPr lang="en-US" altLang="zh-CN" sz="2400" b="1" smtClean="0">
                <a:solidFill>
                  <a:schemeClr val="tx2"/>
                </a:solidFill>
                <a:latin typeface="宋体" charset="-122"/>
              </a:rPr>
              <a:t>68.2%</a:t>
            </a:r>
            <a:r>
              <a:rPr lang="zh-CN" altLang="en-US" sz="2400" b="1" smtClean="0">
                <a:solidFill>
                  <a:schemeClr val="tx2"/>
                </a:solidFill>
                <a:latin typeface="宋体" charset="-122"/>
              </a:rPr>
              <a:t>，超标率为</a:t>
            </a:r>
            <a:r>
              <a:rPr lang="en-US" altLang="zh-CN" sz="2400" b="1" smtClean="0">
                <a:solidFill>
                  <a:schemeClr val="tx2"/>
                </a:solidFill>
                <a:latin typeface="宋体" charset="-122"/>
              </a:rPr>
              <a:t>4.5%</a:t>
            </a:r>
          </a:p>
          <a:p>
            <a:pPr>
              <a:lnSpc>
                <a:spcPct val="120000"/>
              </a:lnSpc>
              <a:buClr>
                <a:schemeClr val="accent2"/>
              </a:buClr>
              <a:buFont typeface="Wingdings" pitchFamily="2" charset="2"/>
              <a:buChar char="u"/>
            </a:pPr>
            <a:r>
              <a:rPr lang="en-US" altLang="zh-CN" sz="2400" b="1" smtClean="0">
                <a:solidFill>
                  <a:schemeClr val="tx2"/>
                </a:solidFill>
                <a:latin typeface="宋体" charset="-122"/>
              </a:rPr>
              <a:t>2006</a:t>
            </a:r>
            <a:r>
              <a:rPr lang="zh-CN" altLang="en-US" sz="2400" b="1" smtClean="0">
                <a:solidFill>
                  <a:schemeClr val="tx2"/>
                </a:solidFill>
                <a:latin typeface="宋体" charset="-122"/>
              </a:rPr>
              <a:t>年</a:t>
            </a:r>
            <a:r>
              <a:rPr lang="en-US" altLang="zh-CN" sz="2400" b="1" smtClean="0">
                <a:solidFill>
                  <a:schemeClr val="tx2"/>
                </a:solidFill>
                <a:latin typeface="宋体" charset="-122"/>
              </a:rPr>
              <a:t>12</a:t>
            </a:r>
            <a:r>
              <a:rPr lang="zh-CN" altLang="en-US" sz="2400" b="1" smtClean="0">
                <a:solidFill>
                  <a:schemeClr val="tx2"/>
                </a:solidFill>
                <a:latin typeface="宋体" charset="-122"/>
              </a:rPr>
              <a:t>月，深圳</a:t>
            </a:r>
            <a:r>
              <a:rPr lang="en-US" altLang="zh-CN" sz="2400" b="1" smtClean="0">
                <a:solidFill>
                  <a:schemeClr val="tx2"/>
                </a:solidFill>
                <a:latin typeface="宋体" charset="-122"/>
              </a:rPr>
              <a:t>73</a:t>
            </a:r>
            <a:r>
              <a:rPr lang="zh-CN" altLang="en-US" sz="2400" b="1" smtClean="0">
                <a:solidFill>
                  <a:schemeClr val="tx2"/>
                </a:solidFill>
                <a:latin typeface="宋体" charset="-122"/>
              </a:rPr>
              <a:t>个批次样品，平均合格率仅为</a:t>
            </a:r>
            <a:r>
              <a:rPr lang="en-US" altLang="zh-CN" sz="2400" b="1" smtClean="0">
                <a:solidFill>
                  <a:schemeClr val="tx2"/>
                </a:solidFill>
                <a:latin typeface="宋体" charset="-122"/>
              </a:rPr>
              <a:t>49.3%</a:t>
            </a:r>
            <a:r>
              <a:rPr lang="zh-CN" altLang="en-US" sz="2400" b="1" smtClean="0">
                <a:solidFill>
                  <a:schemeClr val="tx2"/>
                </a:solidFill>
                <a:latin typeface="宋体" charset="-122"/>
              </a:rPr>
              <a:t>，不合格样品主要是检出甲胺磷、氧乐果等高毒农药</a:t>
            </a:r>
            <a:endParaRPr lang="en-US" altLang="zh-CN" sz="2400" b="1" smtClean="0">
              <a:solidFill>
                <a:schemeClr val="tx2"/>
              </a:solidFill>
              <a:latin typeface="宋体" charset="-122"/>
            </a:endParaRPr>
          </a:p>
          <a:p>
            <a:pPr>
              <a:lnSpc>
                <a:spcPct val="120000"/>
              </a:lnSpc>
              <a:buClr>
                <a:schemeClr val="accent2"/>
              </a:buClr>
              <a:buFont typeface="Wingdings" pitchFamily="2" charset="2"/>
              <a:buChar char="u"/>
            </a:pPr>
            <a:r>
              <a:rPr lang="en-US" altLang="zh-CN" sz="2400" b="1" smtClean="0">
                <a:solidFill>
                  <a:schemeClr val="tx2"/>
                </a:solidFill>
                <a:latin typeface="宋体" charset="-122"/>
              </a:rPr>
              <a:t>2008</a:t>
            </a:r>
            <a:r>
              <a:rPr lang="zh-CN" altLang="en-US" sz="2400" b="1" smtClean="0">
                <a:solidFill>
                  <a:schemeClr val="tx2"/>
                </a:solidFill>
                <a:latin typeface="宋体" charset="-122"/>
              </a:rPr>
              <a:t>年</a:t>
            </a:r>
            <a:r>
              <a:rPr lang="en-US" altLang="zh-CN" sz="2400" b="1" smtClean="0">
                <a:solidFill>
                  <a:schemeClr val="tx2"/>
                </a:solidFill>
                <a:latin typeface="宋体" charset="-122"/>
              </a:rPr>
              <a:t>1</a:t>
            </a:r>
            <a:r>
              <a:rPr lang="zh-CN" altLang="en-US" sz="2400" b="1" smtClean="0">
                <a:solidFill>
                  <a:schemeClr val="tx2"/>
                </a:solidFill>
                <a:latin typeface="宋体" charset="-122"/>
              </a:rPr>
              <a:t>月，谌江市抽检</a:t>
            </a:r>
            <a:r>
              <a:rPr lang="en-US" altLang="zh-CN" sz="2400" b="1" smtClean="0">
                <a:solidFill>
                  <a:schemeClr val="tx2"/>
                </a:solidFill>
                <a:latin typeface="宋体" charset="-122"/>
              </a:rPr>
              <a:t>20</a:t>
            </a:r>
            <a:r>
              <a:rPr lang="zh-CN" altLang="en-US" sz="2400" b="1" smtClean="0">
                <a:solidFill>
                  <a:schemeClr val="tx2"/>
                </a:solidFill>
                <a:latin typeface="宋体" charset="-122"/>
              </a:rPr>
              <a:t>个草莓种植园，其中</a:t>
            </a:r>
            <a:r>
              <a:rPr lang="en-US" altLang="zh-CN" sz="2400" b="1" smtClean="0">
                <a:solidFill>
                  <a:schemeClr val="tx2"/>
                </a:solidFill>
                <a:latin typeface="宋体" charset="-122"/>
              </a:rPr>
              <a:t>8</a:t>
            </a:r>
            <a:r>
              <a:rPr lang="zh-CN" altLang="en-US" sz="2400" b="1" smtClean="0">
                <a:solidFill>
                  <a:schemeClr val="tx2"/>
                </a:solidFill>
                <a:latin typeface="宋体" charset="-122"/>
              </a:rPr>
              <a:t>个检出农药残留超标，主要是敌敌畏、 乙酰甲胺磷等 </a:t>
            </a:r>
          </a:p>
        </p:txBody>
      </p:sp>
      <p:pic>
        <p:nvPicPr>
          <p:cNvPr id="154628" name="Picture 4" descr="20080114101209869"/>
          <p:cNvPicPr>
            <a:picLocks noChangeAspect="1" noChangeArrowheads="1"/>
          </p:cNvPicPr>
          <p:nvPr/>
        </p:nvPicPr>
        <p:blipFill>
          <a:blip r:embed="rId2" cstate="print"/>
          <a:srcRect/>
          <a:stretch>
            <a:fillRect/>
          </a:stretch>
        </p:blipFill>
        <p:spPr bwMode="auto">
          <a:xfrm>
            <a:off x="5076825" y="476250"/>
            <a:ext cx="3887788" cy="2189163"/>
          </a:xfrm>
          <a:prstGeom prst="rect">
            <a:avLst/>
          </a:prstGeom>
          <a:noFill/>
          <a:ln w="38100">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4627">
                                            <p:bg/>
                                          </p:spTgt>
                                        </p:tgtEl>
                                        <p:attrNameLst>
                                          <p:attrName>style.visibility</p:attrName>
                                        </p:attrNameLst>
                                      </p:cBhvr>
                                      <p:to>
                                        <p:strVal val="visible"/>
                                      </p:to>
                                    </p:set>
                                    <p:anim calcmode="lin" valueType="num">
                                      <p:cBhvr additive="base">
                                        <p:cTn id="7" dur="500" fill="hold"/>
                                        <p:tgtEl>
                                          <p:spTgt spid="15462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4627">
                                            <p:txEl>
                                              <p:pRg st="0" end="0"/>
                                            </p:txEl>
                                          </p:spTgt>
                                        </p:tgtEl>
                                        <p:attrNameLst>
                                          <p:attrName>style.visibility</p:attrName>
                                        </p:attrNameLst>
                                      </p:cBhvr>
                                      <p:to>
                                        <p:strVal val="visible"/>
                                      </p:to>
                                    </p:set>
                                    <p:anim calcmode="lin" valueType="num">
                                      <p:cBhvr additive="base">
                                        <p:cTn id="11"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462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4627">
                                            <p:txEl>
                                              <p:pRg st="1" end="1"/>
                                            </p:txEl>
                                          </p:spTgt>
                                        </p:tgtEl>
                                        <p:attrNameLst>
                                          <p:attrName>style.visibility</p:attrName>
                                        </p:attrNameLst>
                                      </p:cBhvr>
                                      <p:to>
                                        <p:strVal val="visible"/>
                                      </p:to>
                                    </p:set>
                                    <p:anim calcmode="lin" valueType="num">
                                      <p:cBhvr additive="base">
                                        <p:cTn id="15" dur="5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462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4627">
                                            <p:txEl>
                                              <p:pRg st="2" end="2"/>
                                            </p:txEl>
                                          </p:spTgt>
                                        </p:tgtEl>
                                        <p:attrNameLst>
                                          <p:attrName>style.visibility</p:attrName>
                                        </p:attrNameLst>
                                      </p:cBhvr>
                                      <p:to>
                                        <p:strVal val="visible"/>
                                      </p:to>
                                    </p:set>
                                    <p:anim calcmode="lin" valueType="num">
                                      <p:cBhvr additive="base">
                                        <p:cTn id="19" dur="5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27">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154628"/>
                                        </p:tgtEl>
                                        <p:attrNameLst>
                                          <p:attrName>style.visibility</p:attrName>
                                        </p:attrNameLst>
                                      </p:cBhvr>
                                      <p:to>
                                        <p:strVal val="visible"/>
                                      </p:to>
                                    </p:set>
                                    <p:anim calcmode="lin" valueType="num">
                                      <p:cBhvr additive="base">
                                        <p:cTn id="24" dur="500" fill="hold"/>
                                        <p:tgtEl>
                                          <p:spTgt spid="154628"/>
                                        </p:tgtEl>
                                        <p:attrNameLst>
                                          <p:attrName>ppt_x</p:attrName>
                                        </p:attrNameLst>
                                      </p:cBhvr>
                                      <p:tavLst>
                                        <p:tav tm="0">
                                          <p:val>
                                            <p:strVal val="1+#ppt_w/2"/>
                                          </p:val>
                                        </p:tav>
                                        <p:tav tm="100000">
                                          <p:val>
                                            <p:strVal val="#ppt_x"/>
                                          </p:val>
                                        </p:tav>
                                      </p:tavLst>
                                    </p:anim>
                                    <p:anim calcmode="lin" valueType="num">
                                      <p:cBhvr additive="base">
                                        <p:cTn id="25" dur="500" fill="hold"/>
                                        <p:tgtEl>
                                          <p:spTgt spid="154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457200" y="274638"/>
            <a:ext cx="8147050" cy="1143000"/>
          </a:xfrm>
        </p:spPr>
        <p:txBody>
          <a:bodyPr/>
          <a:lstStyle/>
          <a:p>
            <a:r>
              <a:rPr lang="zh-CN" altLang="en-US" sz="3600" b="1" smtClean="0">
                <a:solidFill>
                  <a:srgbClr val="FFC000"/>
                </a:solidFill>
                <a:latin typeface="黑体" pitchFamily="49" charset="-122"/>
                <a:ea typeface="黑体" pitchFamily="49" charset="-122"/>
              </a:rPr>
              <a:t>草莓农药残留状况（</a:t>
            </a:r>
            <a:r>
              <a:rPr lang="en-US" altLang="zh-CN" sz="3600" b="1" smtClean="0">
                <a:solidFill>
                  <a:srgbClr val="FFC000"/>
                </a:solidFill>
                <a:latin typeface="黑体" pitchFamily="49" charset="-122"/>
                <a:ea typeface="黑体" pitchFamily="49" charset="-122"/>
              </a:rPr>
              <a:t>2010-2011</a:t>
            </a:r>
            <a:r>
              <a:rPr lang="zh-CN" altLang="en-US" sz="3600" b="1" smtClean="0">
                <a:solidFill>
                  <a:srgbClr val="FFC000"/>
                </a:solidFill>
                <a:latin typeface="黑体" pitchFamily="49" charset="-122"/>
                <a:ea typeface="黑体" pitchFamily="49" charset="-122"/>
              </a:rPr>
              <a:t>年实例）</a:t>
            </a:r>
          </a:p>
        </p:txBody>
      </p:sp>
      <p:sp>
        <p:nvSpPr>
          <p:cNvPr id="3" name="内容占位符 2"/>
          <p:cNvSpPr>
            <a:spLocks noGrp="1"/>
          </p:cNvSpPr>
          <p:nvPr>
            <p:ph idx="1"/>
          </p:nvPr>
        </p:nvSpPr>
        <p:spPr>
          <a:xfrm>
            <a:off x="468313" y="1484313"/>
            <a:ext cx="8229600" cy="5002212"/>
          </a:xfrm>
        </p:spPr>
        <p:txBody>
          <a:bodyPr>
            <a:noAutofit/>
          </a:bodyPr>
          <a:lstStyle/>
          <a:p>
            <a:pPr marL="274320" indent="-274320" fontAlgn="auto">
              <a:spcAft>
                <a:spcPts val="0"/>
              </a:spcAft>
              <a:buClr>
                <a:schemeClr val="accent3"/>
              </a:buClr>
              <a:buFont typeface="Wingdings 2"/>
              <a:buChar char=""/>
              <a:defRPr/>
            </a:pPr>
            <a:r>
              <a:rPr lang="zh-CN" altLang="zh-CN" sz="2800" b="1" dirty="0" smtClean="0">
                <a:latin typeface="+mn-ea"/>
              </a:rPr>
              <a:t>我国南方地区</a:t>
            </a:r>
            <a:r>
              <a:rPr lang="zh-CN" altLang="en-US" sz="2800" b="1" dirty="0" smtClean="0">
                <a:latin typeface="+mn-ea"/>
              </a:rPr>
              <a:t>市场</a:t>
            </a:r>
            <a:r>
              <a:rPr lang="zh-CN" altLang="zh-CN" sz="2800" b="1" dirty="0" smtClean="0">
                <a:latin typeface="+mn-ea"/>
              </a:rPr>
              <a:t>草莓</a:t>
            </a:r>
            <a:endParaRPr lang="en-US" altLang="zh-CN" sz="2800" b="1" dirty="0" smtClean="0">
              <a:latin typeface="+mn-ea"/>
            </a:endParaRPr>
          </a:p>
          <a:p>
            <a:pPr marL="274320" indent="-274320" fontAlgn="auto">
              <a:spcAft>
                <a:spcPts val="0"/>
              </a:spcAft>
              <a:buClr>
                <a:schemeClr val="accent3"/>
              </a:buClr>
              <a:buFont typeface="Wingdings 2"/>
              <a:buChar char=""/>
              <a:defRPr/>
            </a:pPr>
            <a:r>
              <a:rPr lang="en-US" altLang="zh-CN" sz="2800" b="1" dirty="0" smtClean="0">
                <a:latin typeface="+mn-ea"/>
              </a:rPr>
              <a:t>50</a:t>
            </a:r>
            <a:r>
              <a:rPr lang="zh-CN" altLang="zh-CN" sz="2800" b="1" dirty="0" smtClean="0">
                <a:latin typeface="+mn-ea"/>
              </a:rPr>
              <a:t>种</a:t>
            </a:r>
            <a:r>
              <a:rPr lang="zh-CN" altLang="en-US" sz="2800" b="1" dirty="0" smtClean="0">
                <a:latin typeface="+mn-ea"/>
              </a:rPr>
              <a:t>农药</a:t>
            </a:r>
            <a:endParaRPr lang="en-US" altLang="zh-CN" sz="2800" b="1" dirty="0" smtClean="0">
              <a:latin typeface="+mn-ea"/>
            </a:endParaRPr>
          </a:p>
          <a:p>
            <a:pPr marL="274320" indent="-274320" fontAlgn="auto">
              <a:spcAft>
                <a:spcPts val="0"/>
              </a:spcAft>
              <a:buClr>
                <a:schemeClr val="accent3"/>
              </a:buClr>
              <a:buFont typeface="Wingdings 2"/>
              <a:buChar char=""/>
              <a:defRPr/>
            </a:pPr>
            <a:r>
              <a:rPr lang="zh-CN" altLang="en-US" sz="2800" b="1" dirty="0" smtClean="0">
                <a:latin typeface="+mn-ea"/>
              </a:rPr>
              <a:t>样品农药检出率：</a:t>
            </a:r>
            <a:r>
              <a:rPr lang="en-US" altLang="zh-CN" sz="2800" b="1" dirty="0" smtClean="0">
                <a:latin typeface="+mn-ea"/>
              </a:rPr>
              <a:t>92.5%</a:t>
            </a:r>
          </a:p>
          <a:p>
            <a:pPr marL="274320" indent="-274320" fontAlgn="auto">
              <a:spcAft>
                <a:spcPts val="0"/>
              </a:spcAft>
              <a:buClr>
                <a:schemeClr val="accent3"/>
              </a:buClr>
              <a:buFont typeface="Wingdings 2"/>
              <a:buChar char=""/>
              <a:defRPr/>
            </a:pPr>
            <a:r>
              <a:rPr lang="zh-CN" altLang="zh-CN" sz="2800" b="1" dirty="0" smtClean="0">
                <a:latin typeface="+mn-ea"/>
              </a:rPr>
              <a:t>检出</a:t>
            </a:r>
            <a:r>
              <a:rPr lang="en-US" altLang="zh-CN" sz="2800" b="1" dirty="0" smtClean="0">
                <a:latin typeface="+mn-ea"/>
              </a:rPr>
              <a:t>4</a:t>
            </a:r>
            <a:r>
              <a:rPr lang="zh-CN" altLang="zh-CN" sz="2800" b="1" dirty="0" smtClean="0">
                <a:latin typeface="+mn-ea"/>
              </a:rPr>
              <a:t>种以上（含</a:t>
            </a:r>
            <a:r>
              <a:rPr lang="en-US" altLang="zh-CN" sz="2800" b="1" dirty="0" smtClean="0">
                <a:latin typeface="+mn-ea"/>
              </a:rPr>
              <a:t>4</a:t>
            </a:r>
            <a:r>
              <a:rPr lang="zh-CN" altLang="zh-CN" sz="2800" b="1" dirty="0" smtClean="0">
                <a:latin typeface="+mn-ea"/>
              </a:rPr>
              <a:t>种）农药的</a:t>
            </a:r>
            <a:r>
              <a:rPr lang="zh-CN" altLang="en-US" sz="2800" b="1" dirty="0" smtClean="0">
                <a:latin typeface="+mn-ea"/>
              </a:rPr>
              <a:t>样品</a:t>
            </a:r>
            <a:r>
              <a:rPr lang="zh-CN" altLang="zh-CN" sz="2800" b="1" dirty="0" smtClean="0">
                <a:latin typeface="+mn-ea"/>
              </a:rPr>
              <a:t>占</a:t>
            </a:r>
            <a:r>
              <a:rPr lang="en-US" altLang="zh-CN" sz="2800" b="1" dirty="0" smtClean="0">
                <a:latin typeface="+mn-ea"/>
              </a:rPr>
              <a:t>41.5%</a:t>
            </a:r>
          </a:p>
          <a:p>
            <a:pPr marL="274320" indent="-274320" fontAlgn="auto">
              <a:spcAft>
                <a:spcPts val="0"/>
              </a:spcAft>
              <a:buClr>
                <a:schemeClr val="accent3"/>
              </a:buClr>
              <a:buFont typeface="Wingdings 2"/>
              <a:buChar char=""/>
              <a:defRPr/>
            </a:pPr>
            <a:r>
              <a:rPr lang="zh-CN" altLang="zh-CN" sz="2800" b="1" dirty="0" smtClean="0">
                <a:latin typeface="+mn-ea"/>
              </a:rPr>
              <a:t>最多的检出</a:t>
            </a:r>
            <a:r>
              <a:rPr lang="en-US" altLang="zh-CN" sz="2800" b="1" dirty="0" smtClean="0">
                <a:latin typeface="+mn-ea"/>
              </a:rPr>
              <a:t>9</a:t>
            </a:r>
            <a:r>
              <a:rPr lang="zh-CN" altLang="zh-CN" sz="2800" b="1" dirty="0" smtClean="0">
                <a:latin typeface="+mn-ea"/>
              </a:rPr>
              <a:t>种农药</a:t>
            </a:r>
            <a:endParaRPr lang="en-US" altLang="zh-CN" sz="2800" b="1" dirty="0" smtClean="0">
              <a:latin typeface="+mn-ea"/>
            </a:endParaRPr>
          </a:p>
          <a:p>
            <a:pPr marL="274320" indent="-274320" fontAlgn="auto">
              <a:spcAft>
                <a:spcPts val="0"/>
              </a:spcAft>
              <a:buClr>
                <a:schemeClr val="accent3"/>
              </a:buClr>
              <a:buFont typeface="Wingdings 2"/>
              <a:buChar char=""/>
              <a:defRPr/>
            </a:pPr>
            <a:r>
              <a:rPr lang="zh-CN" altLang="zh-CN" sz="2800" b="1" dirty="0" smtClean="0">
                <a:latin typeface="+mn-ea"/>
              </a:rPr>
              <a:t>检出率较高的农药是嘧霉胺</a:t>
            </a:r>
            <a:r>
              <a:rPr lang="en-US" altLang="zh-CN" sz="2800" b="1" dirty="0" smtClean="0">
                <a:latin typeface="+mn-ea"/>
              </a:rPr>
              <a:t>75.5%</a:t>
            </a:r>
            <a:r>
              <a:rPr lang="zh-CN" altLang="zh-CN" sz="2800" b="1" dirty="0" smtClean="0">
                <a:latin typeface="+mn-ea"/>
              </a:rPr>
              <a:t>、腐霉利</a:t>
            </a:r>
            <a:r>
              <a:rPr lang="en-US" altLang="zh-CN" sz="2800" b="1" dirty="0" smtClean="0">
                <a:latin typeface="+mn-ea"/>
              </a:rPr>
              <a:t>66.0%</a:t>
            </a:r>
            <a:r>
              <a:rPr lang="zh-CN" altLang="zh-CN" sz="2800" b="1" dirty="0" smtClean="0">
                <a:latin typeface="+mn-ea"/>
              </a:rPr>
              <a:t>、百菌清</a:t>
            </a:r>
            <a:r>
              <a:rPr lang="en-US" altLang="zh-CN" sz="2800" b="1" dirty="0" smtClean="0">
                <a:latin typeface="+mn-ea"/>
              </a:rPr>
              <a:t>32.1%</a:t>
            </a:r>
            <a:r>
              <a:rPr lang="zh-CN" altLang="zh-CN" sz="2800" b="1" dirty="0" smtClean="0">
                <a:latin typeface="+mn-ea"/>
              </a:rPr>
              <a:t>、多菌灵</a:t>
            </a:r>
            <a:r>
              <a:rPr lang="en-US" altLang="zh-CN" sz="2800" b="1" dirty="0" smtClean="0">
                <a:latin typeface="+mn-ea"/>
              </a:rPr>
              <a:t>24.5%</a:t>
            </a:r>
            <a:r>
              <a:rPr lang="zh-CN" altLang="zh-CN" sz="2800" b="1" dirty="0" smtClean="0">
                <a:latin typeface="+mn-ea"/>
              </a:rPr>
              <a:t>、敌敌畏</a:t>
            </a:r>
            <a:r>
              <a:rPr lang="en-US" altLang="zh-CN" sz="2800" b="1" dirty="0" smtClean="0">
                <a:latin typeface="+mn-ea"/>
              </a:rPr>
              <a:t>15.1%</a:t>
            </a:r>
            <a:r>
              <a:rPr lang="zh-CN" altLang="zh-CN" sz="2800" b="1" dirty="0" smtClean="0">
                <a:latin typeface="+mn-ea"/>
              </a:rPr>
              <a:t>、克百威</a:t>
            </a:r>
            <a:r>
              <a:rPr lang="en-US" altLang="zh-CN" sz="2800" b="1" dirty="0" smtClean="0">
                <a:latin typeface="+mn-ea"/>
              </a:rPr>
              <a:t>13.2%</a:t>
            </a:r>
            <a:r>
              <a:rPr lang="zh-CN" altLang="zh-CN" sz="2800" b="1" dirty="0" smtClean="0">
                <a:latin typeface="+mn-ea"/>
              </a:rPr>
              <a:t>和哒螨灵</a:t>
            </a:r>
            <a:r>
              <a:rPr lang="en-US" altLang="zh-CN" sz="2800" b="1" dirty="0" smtClean="0">
                <a:latin typeface="+mn-ea"/>
              </a:rPr>
              <a:t>11.3%</a:t>
            </a:r>
            <a:r>
              <a:rPr lang="zh-CN" altLang="zh-CN" sz="2800" b="1" dirty="0" smtClean="0">
                <a:latin typeface="+mn-ea"/>
              </a:rPr>
              <a:t>等</a:t>
            </a:r>
            <a:endParaRPr lang="en-US" altLang="zh-CN" sz="2800" b="1" dirty="0" smtClean="0">
              <a:latin typeface="+mn-ea"/>
            </a:endParaRPr>
          </a:p>
          <a:p>
            <a:pPr marL="274320" indent="-274320" fontAlgn="auto">
              <a:spcAft>
                <a:spcPts val="0"/>
              </a:spcAft>
              <a:buClr>
                <a:schemeClr val="accent3"/>
              </a:buClr>
              <a:buFont typeface="Wingdings 2"/>
              <a:buChar char=""/>
              <a:defRPr/>
            </a:pPr>
            <a:r>
              <a:rPr lang="zh-CN" altLang="zh-CN" sz="2800" b="1" dirty="0" smtClean="0">
                <a:latin typeface="+mn-ea"/>
              </a:rPr>
              <a:t>农药残留超标的占</a:t>
            </a:r>
            <a:r>
              <a:rPr lang="en-US" altLang="zh-CN" sz="2800" b="1" dirty="0" smtClean="0">
                <a:latin typeface="+mn-ea"/>
              </a:rPr>
              <a:t>15.1%</a:t>
            </a:r>
            <a:r>
              <a:rPr lang="zh-CN" altLang="zh-CN" sz="2800" b="1" dirty="0" smtClean="0">
                <a:latin typeface="+mn-ea"/>
              </a:rPr>
              <a:t>，超标的农药有克百威、氧乐果、甲胺磷、乙酰甲胺磷和多菌灵</a:t>
            </a:r>
            <a:endParaRPr lang="zh-CN" altLang="en-US" sz="2800" b="1" dirty="0">
              <a:latin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74638"/>
            <a:ext cx="8568952" cy="778098"/>
          </a:xfrm>
        </p:spPr>
        <p:txBody>
          <a:bodyPr/>
          <a:lstStyle/>
          <a:p>
            <a:pPr fontAlgn="auto">
              <a:spcAft>
                <a:spcPts val="0"/>
              </a:spcAft>
              <a:defRPr/>
            </a:pPr>
            <a:r>
              <a:rPr lang="en-US" altLang="zh-CN" sz="3200" b="1" dirty="0" smtClean="0">
                <a:solidFill>
                  <a:srgbClr val="FFC000"/>
                </a:solidFill>
              </a:rPr>
              <a:t>2011</a:t>
            </a:r>
            <a:r>
              <a:rPr lang="zh-CN" altLang="en-US" sz="3200" b="1" dirty="0" smtClean="0">
                <a:solidFill>
                  <a:srgbClr val="FFC000"/>
                </a:solidFill>
              </a:rPr>
              <a:t>年末绿色和平超市蔬果农药残留检测报告</a:t>
            </a:r>
            <a:endParaRPr lang="zh-CN" altLang="en-US" sz="3200" b="1" dirty="0">
              <a:solidFill>
                <a:srgbClr val="FFC000"/>
              </a:solidFill>
            </a:endParaRPr>
          </a:p>
        </p:txBody>
      </p:sp>
      <p:pic>
        <p:nvPicPr>
          <p:cNvPr id="29699" name="Picture 2"/>
          <p:cNvPicPr>
            <a:picLocks noChangeAspect="1" noChangeArrowheads="1"/>
          </p:cNvPicPr>
          <p:nvPr/>
        </p:nvPicPr>
        <p:blipFill>
          <a:blip r:embed="rId2" cstate="print"/>
          <a:srcRect/>
          <a:stretch>
            <a:fillRect/>
          </a:stretch>
        </p:blipFill>
        <p:spPr bwMode="auto">
          <a:xfrm>
            <a:off x="395288" y="1125538"/>
            <a:ext cx="8424862" cy="1901825"/>
          </a:xfrm>
          <a:prstGeom prst="rect">
            <a:avLst/>
          </a:prstGeom>
          <a:noFill/>
          <a:ln w="9525">
            <a:noFill/>
            <a:miter lim="800000"/>
            <a:headEnd/>
            <a:tailEnd/>
          </a:ln>
        </p:spPr>
      </p:pic>
      <p:pic>
        <p:nvPicPr>
          <p:cNvPr id="29700" name="Picture 3"/>
          <p:cNvPicPr>
            <a:picLocks noChangeAspect="1" noChangeArrowheads="1"/>
          </p:cNvPicPr>
          <p:nvPr/>
        </p:nvPicPr>
        <p:blipFill>
          <a:blip r:embed="rId3" cstate="print"/>
          <a:srcRect/>
          <a:stretch>
            <a:fillRect/>
          </a:stretch>
        </p:blipFill>
        <p:spPr bwMode="auto">
          <a:xfrm>
            <a:off x="395288" y="3068638"/>
            <a:ext cx="8455025" cy="2736850"/>
          </a:xfrm>
          <a:prstGeom prst="rect">
            <a:avLst/>
          </a:prstGeom>
          <a:noFill/>
          <a:ln w="9525">
            <a:noFill/>
            <a:miter lim="800000"/>
            <a:headEnd/>
            <a:tailEnd/>
          </a:ln>
        </p:spPr>
      </p:pic>
      <p:pic>
        <p:nvPicPr>
          <p:cNvPr id="29701" name="Picture 4"/>
          <p:cNvPicPr>
            <a:picLocks noChangeAspect="1" noChangeArrowheads="1"/>
          </p:cNvPicPr>
          <p:nvPr/>
        </p:nvPicPr>
        <p:blipFill>
          <a:blip r:embed="rId4" cstate="print"/>
          <a:srcRect/>
          <a:stretch>
            <a:fillRect/>
          </a:stretch>
        </p:blipFill>
        <p:spPr bwMode="auto">
          <a:xfrm>
            <a:off x="950913" y="5805488"/>
            <a:ext cx="6861175" cy="1052512"/>
          </a:xfrm>
          <a:prstGeom prst="rect">
            <a:avLst/>
          </a:prstGeom>
          <a:noFill/>
          <a:ln w="9525">
            <a:noFill/>
            <a:miter lim="800000"/>
            <a:headEnd/>
            <a:tailEnd/>
          </a:ln>
        </p:spPr>
      </p:pic>
      <p:cxnSp>
        <p:nvCxnSpPr>
          <p:cNvPr id="7" name="直接连接符 6"/>
          <p:cNvCxnSpPr/>
          <p:nvPr/>
        </p:nvCxnSpPr>
        <p:spPr>
          <a:xfrm>
            <a:off x="395288" y="1700213"/>
            <a:ext cx="4752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5288" y="2349500"/>
            <a:ext cx="84248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95288" y="2708275"/>
            <a:ext cx="5905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867400" y="2060575"/>
            <a:ext cx="280828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5364163" y="3860800"/>
            <a:ext cx="1223962" cy="244792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457200" y="274638"/>
            <a:ext cx="8229600" cy="850900"/>
          </a:xfrm>
        </p:spPr>
        <p:txBody>
          <a:bodyPr/>
          <a:lstStyle/>
          <a:p>
            <a:r>
              <a:rPr lang="zh-CN" altLang="en-US" b="1" smtClean="0">
                <a:solidFill>
                  <a:srgbClr val="FFC000"/>
                </a:solidFill>
              </a:rPr>
              <a:t>三唑磷的风险</a:t>
            </a:r>
          </a:p>
        </p:txBody>
      </p:sp>
      <p:sp>
        <p:nvSpPr>
          <p:cNvPr id="30723" name="内容占位符 2"/>
          <p:cNvSpPr>
            <a:spLocks noGrp="1"/>
          </p:cNvSpPr>
          <p:nvPr>
            <p:ph idx="1"/>
          </p:nvPr>
        </p:nvSpPr>
        <p:spPr>
          <a:xfrm>
            <a:off x="179388" y="1196975"/>
            <a:ext cx="8569325" cy="5400675"/>
          </a:xfrm>
        </p:spPr>
        <p:txBody>
          <a:bodyPr/>
          <a:lstStyle/>
          <a:p>
            <a:pPr>
              <a:buFont typeface="Wingdings 2" pitchFamily="18" charset="2"/>
              <a:buNone/>
            </a:pPr>
            <a:r>
              <a:rPr lang="zh-CN" altLang="en-US" sz="2400" b="1" smtClean="0"/>
              <a:t>评估结论：</a:t>
            </a:r>
            <a:endParaRPr lang="en-US" altLang="zh-CN" sz="2400" b="1" smtClean="0"/>
          </a:p>
          <a:p>
            <a:r>
              <a:rPr lang="zh-CN" altLang="zh-CN" sz="2400" b="1" smtClean="0"/>
              <a:t>我国各类人群均</a:t>
            </a:r>
            <a:r>
              <a:rPr lang="zh-CN" altLang="en-US" sz="2400" b="1" smtClean="0"/>
              <a:t>有</a:t>
            </a:r>
            <a:r>
              <a:rPr lang="zh-CN" altLang="zh-CN" sz="2400" b="1" smtClean="0"/>
              <a:t>不可接受</a:t>
            </a:r>
            <a:r>
              <a:rPr lang="zh-CN" altLang="en-US" sz="2400" b="1" smtClean="0"/>
              <a:t>的</a:t>
            </a:r>
            <a:endParaRPr lang="en-US" altLang="zh-CN" sz="2400" b="1" smtClean="0"/>
          </a:p>
          <a:p>
            <a:pPr>
              <a:buFont typeface="Wingdings 2" pitchFamily="18" charset="2"/>
              <a:buNone/>
            </a:pPr>
            <a:r>
              <a:rPr lang="en-US" altLang="zh-CN" sz="2400" b="1" smtClean="0"/>
              <a:t>    </a:t>
            </a:r>
            <a:r>
              <a:rPr lang="zh-CN" altLang="zh-CN" sz="2400" b="1" smtClean="0"/>
              <a:t>慢性膳食风险，风险商达</a:t>
            </a:r>
            <a:r>
              <a:rPr lang="en-US" altLang="zh-CN" sz="2400" b="1" smtClean="0"/>
              <a:t>2.1</a:t>
            </a:r>
            <a:r>
              <a:rPr lang="zh-CN" altLang="zh-CN" sz="2400" b="1" smtClean="0"/>
              <a:t>～</a:t>
            </a:r>
            <a:r>
              <a:rPr lang="en-US" altLang="zh-CN" sz="2400" b="1" smtClean="0"/>
              <a:t>6.2</a:t>
            </a:r>
          </a:p>
          <a:p>
            <a:r>
              <a:rPr lang="zh-CN" altLang="zh-CN" sz="2400" b="1" smtClean="0"/>
              <a:t>苹果、甘蓝和稻米残留有不可接受</a:t>
            </a:r>
            <a:r>
              <a:rPr lang="zh-CN" altLang="en-US" sz="2400" b="1" smtClean="0"/>
              <a:t>的</a:t>
            </a:r>
            <a:r>
              <a:rPr lang="zh-CN" altLang="zh-CN" sz="2400" b="1" smtClean="0"/>
              <a:t>急性</a:t>
            </a:r>
            <a:r>
              <a:rPr lang="zh-CN" altLang="en-US" sz="2400" b="1" smtClean="0"/>
              <a:t>风险</a:t>
            </a:r>
            <a:r>
              <a:rPr lang="zh-CN" altLang="zh-CN" sz="2400" b="1" smtClean="0"/>
              <a:t>，风险商分别为</a:t>
            </a:r>
            <a:r>
              <a:rPr lang="en-US" altLang="zh-CN" sz="2400" b="1" smtClean="0"/>
              <a:t>14.2</a:t>
            </a:r>
            <a:r>
              <a:rPr lang="zh-CN" altLang="zh-CN" sz="2400" b="1" smtClean="0"/>
              <a:t>～</a:t>
            </a:r>
            <a:r>
              <a:rPr lang="en-US" altLang="zh-CN" sz="2400" b="1" smtClean="0"/>
              <a:t>34.3</a:t>
            </a:r>
            <a:r>
              <a:rPr lang="zh-CN" altLang="zh-CN" sz="2400" b="1" smtClean="0"/>
              <a:t>、</a:t>
            </a:r>
            <a:r>
              <a:rPr lang="en-US" altLang="zh-CN" sz="2400" b="1" smtClean="0"/>
              <a:t>8.2</a:t>
            </a:r>
            <a:r>
              <a:rPr lang="zh-CN" altLang="zh-CN" sz="2400" b="1" smtClean="0"/>
              <a:t>～</a:t>
            </a:r>
            <a:r>
              <a:rPr lang="en-US" altLang="zh-CN" sz="2400" b="1" smtClean="0"/>
              <a:t>17.0</a:t>
            </a:r>
            <a:r>
              <a:rPr lang="zh-CN" altLang="zh-CN" sz="2400" b="1" smtClean="0"/>
              <a:t>、</a:t>
            </a:r>
            <a:r>
              <a:rPr lang="en-US" altLang="zh-CN" sz="2400" b="1" smtClean="0"/>
              <a:t>2.9</a:t>
            </a:r>
            <a:r>
              <a:rPr lang="zh-CN" altLang="zh-CN" sz="2400" b="1" smtClean="0"/>
              <a:t>～</a:t>
            </a:r>
            <a:r>
              <a:rPr lang="en-US" altLang="zh-CN" sz="2400" b="1" smtClean="0"/>
              <a:t>4.7</a:t>
            </a:r>
            <a:r>
              <a:rPr lang="zh-CN" altLang="zh-CN" sz="2400" b="1" smtClean="0"/>
              <a:t>和</a:t>
            </a:r>
            <a:r>
              <a:rPr lang="en-US" altLang="zh-CN" sz="2400" b="1" smtClean="0"/>
              <a:t>2.8</a:t>
            </a:r>
            <a:r>
              <a:rPr lang="zh-CN" altLang="zh-CN" sz="2400" b="1" smtClean="0"/>
              <a:t>～</a:t>
            </a:r>
            <a:r>
              <a:rPr lang="en-US" altLang="zh-CN" sz="2400" b="1" smtClean="0"/>
              <a:t>4.0</a:t>
            </a:r>
          </a:p>
          <a:p>
            <a:pPr>
              <a:buFont typeface="Wingdings 2" pitchFamily="18" charset="2"/>
              <a:buNone/>
            </a:pPr>
            <a:r>
              <a:rPr lang="zh-CN" altLang="en-US" sz="2400" b="1" smtClean="0"/>
              <a:t>风险管理</a:t>
            </a:r>
            <a:r>
              <a:rPr lang="zh-CN" altLang="zh-CN" sz="2400" b="1" smtClean="0"/>
              <a:t>建议</a:t>
            </a:r>
            <a:r>
              <a:rPr lang="zh-CN" altLang="en-US" sz="2400" b="1" smtClean="0"/>
              <a:t>：</a:t>
            </a:r>
            <a:endParaRPr lang="en-US" altLang="zh-CN" sz="2400" b="1" smtClean="0"/>
          </a:p>
          <a:p>
            <a:r>
              <a:rPr lang="zh-CN" altLang="zh-CN" sz="2400" b="1" smtClean="0"/>
              <a:t>将柑橘（果肉）和荔枝（果肉）的</a:t>
            </a:r>
            <a:r>
              <a:rPr lang="en-US" altLang="zh-CN" sz="2400" b="1" i="1" smtClean="0"/>
              <a:t>MRL</a:t>
            </a:r>
            <a:r>
              <a:rPr lang="zh-CN" altLang="zh-CN" sz="2400" b="1" smtClean="0"/>
              <a:t>值分别修订为</a:t>
            </a:r>
            <a:r>
              <a:rPr lang="en-US" altLang="zh-CN" sz="2400" b="1" smtClean="0"/>
              <a:t>0.02mg/kg</a:t>
            </a:r>
            <a:r>
              <a:rPr lang="zh-CN" altLang="zh-CN" sz="2400" b="1" smtClean="0"/>
              <a:t>和</a:t>
            </a:r>
            <a:r>
              <a:rPr lang="en-US" altLang="zh-CN" sz="2400" b="1" smtClean="0"/>
              <a:t>0.05mg/kg</a:t>
            </a:r>
          </a:p>
          <a:p>
            <a:r>
              <a:rPr lang="zh-CN" altLang="zh-CN" sz="2400" b="1" smtClean="0"/>
              <a:t>调整三唑磷在水稻上使用的良好农业规范（</a:t>
            </a:r>
            <a:r>
              <a:rPr lang="en-US" altLang="zh-CN" sz="2400" b="1" smtClean="0"/>
              <a:t>GAP</a:t>
            </a:r>
            <a:r>
              <a:rPr lang="zh-CN" altLang="zh-CN" sz="2400" b="1" smtClean="0"/>
              <a:t>），延长其安全间隔期至</a:t>
            </a:r>
            <a:r>
              <a:rPr lang="en-US" altLang="zh-CN" sz="2400" b="1" smtClean="0"/>
              <a:t>60d</a:t>
            </a:r>
          </a:p>
          <a:p>
            <a:r>
              <a:rPr lang="zh-CN" altLang="zh-CN" sz="2400" b="1" smtClean="0"/>
              <a:t>撤销三唑磷在十字花科蔬菜、节瓜及苹果上的使用登记，并将蔬菜、苹果及其他未登记使用的动植物产品的</a:t>
            </a:r>
            <a:r>
              <a:rPr lang="en-US" altLang="zh-CN" sz="2400" b="1" i="1" smtClean="0"/>
              <a:t>MRL</a:t>
            </a:r>
            <a:r>
              <a:rPr lang="zh-CN" altLang="zh-CN" sz="2400" b="1" smtClean="0"/>
              <a:t>标准设定为</a:t>
            </a:r>
            <a:r>
              <a:rPr lang="en-US" altLang="zh-CN" sz="2400" b="1" smtClean="0"/>
              <a:t>0.01 mg/kg</a:t>
            </a:r>
            <a:r>
              <a:rPr lang="zh-CN" altLang="zh-CN" sz="2400" b="1" smtClean="0"/>
              <a:t>或测定限附近</a:t>
            </a:r>
            <a:endParaRPr lang="en-US" altLang="zh-CN" sz="2400" b="1" smtClean="0"/>
          </a:p>
          <a:p>
            <a:endParaRPr lang="zh-CN" altLang="en-US" sz="2400" b="1" smtClean="0"/>
          </a:p>
        </p:txBody>
      </p:sp>
      <p:graphicFrame>
        <p:nvGraphicFramePr>
          <p:cNvPr id="4" name="表格 3"/>
          <p:cNvGraphicFramePr>
            <a:graphicFrameLocks noGrp="1"/>
          </p:cNvGraphicFramePr>
          <p:nvPr/>
        </p:nvGraphicFramePr>
        <p:xfrm>
          <a:off x="5651500" y="146050"/>
          <a:ext cx="2882900" cy="2200275"/>
        </p:xfrm>
        <a:graphic>
          <a:graphicData uri="http://schemas.openxmlformats.org/drawingml/2006/table">
            <a:tbl>
              <a:tblPr/>
              <a:tblGrid>
                <a:gridCol w="1712614"/>
                <a:gridCol w="1170286"/>
              </a:tblGrid>
              <a:tr h="180975">
                <a:tc>
                  <a:txBody>
                    <a:bodyPr/>
                    <a:lstStyle/>
                    <a:p>
                      <a:pPr algn="ctr" fontAlgn="ctr"/>
                      <a:r>
                        <a:rPr lang="zh-CN" altLang="en-US" sz="2000" b="1" i="0" u="none" strike="noStrike" dirty="0">
                          <a:solidFill>
                            <a:srgbClr val="000000"/>
                          </a:solidFill>
                          <a:latin typeface="宋体"/>
                        </a:rPr>
                        <a:t>稻谷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000" b="1" i="0" u="none" strike="noStrike">
                          <a:solidFill>
                            <a:srgbClr val="000000"/>
                          </a:solidFill>
                          <a:latin typeface="宋体"/>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2000" b="1" i="0" u="none" strike="noStrike" dirty="0">
                          <a:solidFill>
                            <a:srgbClr val="000000"/>
                          </a:solidFill>
                          <a:latin typeface="宋体"/>
                        </a:rPr>
                        <a:t>柑橘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000" b="1" i="0" u="none" strike="noStrike">
                          <a:solidFill>
                            <a:srgbClr val="000000"/>
                          </a:solidFill>
                          <a:latin typeface="宋体"/>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2000" b="1" i="0" u="none" strike="noStrike" dirty="0">
                          <a:solidFill>
                            <a:srgbClr val="000000"/>
                          </a:solidFill>
                          <a:latin typeface="宋体"/>
                        </a:rPr>
                        <a:t>节瓜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000" b="1" i="0" u="none" strike="noStrike">
                          <a:solidFill>
                            <a:srgbClr val="000000"/>
                          </a:solidFill>
                          <a:latin typeface="宋体"/>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2000" b="1" i="0" u="none" strike="noStrike" dirty="0">
                          <a:solidFill>
                            <a:srgbClr val="000000"/>
                          </a:solidFill>
                          <a:latin typeface="宋体"/>
                        </a:rPr>
                        <a:t>结球甘蓝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000" b="1" i="0" u="none" strike="noStrike" dirty="0">
                          <a:solidFill>
                            <a:srgbClr val="000000"/>
                          </a:solidFill>
                          <a:latin typeface="宋体"/>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2000" b="1" i="0" u="none" strike="noStrike" dirty="0">
                          <a:solidFill>
                            <a:srgbClr val="000000"/>
                          </a:solidFill>
                          <a:latin typeface="宋体"/>
                        </a:rPr>
                        <a:t>荔枝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000" b="1" i="0" u="none" strike="noStrike" dirty="0">
                          <a:solidFill>
                            <a:srgbClr val="000000"/>
                          </a:solidFill>
                          <a:latin typeface="宋体"/>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2000" b="1" i="0" u="none" strike="noStrike" dirty="0">
                          <a:solidFill>
                            <a:srgbClr val="000000"/>
                          </a:solidFill>
                          <a:latin typeface="宋体"/>
                        </a:rPr>
                        <a:t>棉籽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000" b="1" i="0" u="none" strike="noStrike" dirty="0">
                          <a:solidFill>
                            <a:srgbClr val="000000"/>
                          </a:solidFill>
                          <a:latin typeface="宋体"/>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975">
                <a:tc>
                  <a:txBody>
                    <a:bodyPr/>
                    <a:lstStyle/>
                    <a:p>
                      <a:pPr algn="ctr" fontAlgn="ctr"/>
                      <a:r>
                        <a:rPr lang="zh-CN" altLang="en-US" sz="2000" b="1" i="0" u="none" strike="noStrike">
                          <a:solidFill>
                            <a:srgbClr val="000000"/>
                          </a:solidFill>
                          <a:latin typeface="宋体"/>
                        </a:rPr>
                        <a:t>苹果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2000" b="1" i="0" u="none" strike="noStrike" dirty="0">
                          <a:solidFill>
                            <a:srgbClr val="000000"/>
                          </a:solidFill>
                          <a:latin typeface="宋体"/>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4638"/>
            <a:ext cx="8208912" cy="850106"/>
          </a:xfrm>
        </p:spPr>
        <p:txBody>
          <a:bodyPr/>
          <a:lstStyle/>
          <a:p>
            <a:pPr fontAlgn="auto">
              <a:spcAft>
                <a:spcPts val="0"/>
              </a:spcAft>
              <a:defRPr/>
            </a:pPr>
            <a:r>
              <a:rPr lang="zh-CN" altLang="en-US" sz="3600" b="1" dirty="0" smtClean="0">
                <a:solidFill>
                  <a:srgbClr val="FFC000"/>
                </a:solidFill>
              </a:rPr>
              <a:t>绿色和平：</a:t>
            </a:r>
            <a:r>
              <a:rPr lang="en-US" altLang="zh-CN" sz="3600" b="1" dirty="0" smtClean="0">
                <a:solidFill>
                  <a:srgbClr val="FFC000"/>
                </a:solidFill>
              </a:rPr>
              <a:t>2012</a:t>
            </a:r>
            <a:r>
              <a:rPr lang="zh-CN" altLang="en-US" sz="3600" b="1" dirty="0" smtClean="0">
                <a:solidFill>
                  <a:srgbClr val="FFC000"/>
                </a:solidFill>
              </a:rPr>
              <a:t>年茶叶农药调查报告</a:t>
            </a:r>
            <a:endParaRPr lang="zh-CN" altLang="en-US" sz="3600" b="1" dirty="0">
              <a:solidFill>
                <a:srgbClr val="FFC000"/>
              </a:solidFill>
            </a:endParaRPr>
          </a:p>
        </p:txBody>
      </p:sp>
      <p:pic>
        <p:nvPicPr>
          <p:cNvPr id="31747" name="Picture 2"/>
          <p:cNvPicPr>
            <a:picLocks noChangeAspect="1" noChangeArrowheads="1"/>
          </p:cNvPicPr>
          <p:nvPr/>
        </p:nvPicPr>
        <p:blipFill>
          <a:blip r:embed="rId2" cstate="print"/>
          <a:srcRect/>
          <a:stretch>
            <a:fillRect/>
          </a:stretch>
        </p:blipFill>
        <p:spPr bwMode="auto">
          <a:xfrm>
            <a:off x="107950" y="3451225"/>
            <a:ext cx="4895850" cy="3362325"/>
          </a:xfrm>
          <a:prstGeom prst="rect">
            <a:avLst/>
          </a:prstGeom>
          <a:noFill/>
          <a:ln w="9525">
            <a:noFill/>
            <a:miter lim="800000"/>
            <a:headEnd/>
            <a:tailEnd/>
          </a:ln>
        </p:spPr>
      </p:pic>
      <p:pic>
        <p:nvPicPr>
          <p:cNvPr id="31748" name="Picture 3"/>
          <p:cNvPicPr>
            <a:picLocks noChangeAspect="1" noChangeArrowheads="1"/>
          </p:cNvPicPr>
          <p:nvPr/>
        </p:nvPicPr>
        <p:blipFill>
          <a:blip r:embed="rId3" cstate="print"/>
          <a:srcRect/>
          <a:stretch>
            <a:fillRect/>
          </a:stretch>
        </p:blipFill>
        <p:spPr bwMode="auto">
          <a:xfrm>
            <a:off x="107950" y="1219200"/>
            <a:ext cx="4900613" cy="2266950"/>
          </a:xfrm>
          <a:prstGeom prst="rect">
            <a:avLst/>
          </a:prstGeom>
          <a:noFill/>
          <a:ln w="9525">
            <a:noFill/>
            <a:miter lim="800000"/>
            <a:headEnd/>
            <a:tailEnd/>
          </a:ln>
        </p:spPr>
      </p:pic>
      <p:sp>
        <p:nvSpPr>
          <p:cNvPr id="5" name="椭圆形标注 4"/>
          <p:cNvSpPr/>
          <p:nvPr/>
        </p:nvSpPr>
        <p:spPr>
          <a:xfrm>
            <a:off x="2555875" y="5322888"/>
            <a:ext cx="1871663" cy="431800"/>
          </a:xfrm>
          <a:prstGeom prst="wedgeEllipseCallout">
            <a:avLst>
              <a:gd name="adj1" fmla="val -60707"/>
              <a:gd name="adj2" fmla="val 45965"/>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400" dirty="0">
                <a:solidFill>
                  <a:schemeClr val="tx1"/>
                </a:solidFill>
                <a:latin typeface="+mn-ea"/>
              </a:rPr>
              <a:t>0.5</a:t>
            </a:r>
            <a:r>
              <a:rPr lang="zh-CN" altLang="en-US" sz="1400" dirty="0">
                <a:solidFill>
                  <a:schemeClr val="tx1"/>
                </a:solidFill>
                <a:latin typeface="+mn-ea"/>
              </a:rPr>
              <a:t>，</a:t>
            </a:r>
            <a:r>
              <a:rPr lang="en-US" altLang="zh-CN" sz="1400" dirty="0">
                <a:solidFill>
                  <a:schemeClr val="tx1"/>
                </a:solidFill>
                <a:latin typeface="+mn-ea"/>
              </a:rPr>
              <a:t>GB 2763</a:t>
            </a:r>
            <a:endParaRPr lang="zh-CN" altLang="en-US" sz="1400" dirty="0">
              <a:solidFill>
                <a:schemeClr val="tx1"/>
              </a:solidFill>
              <a:latin typeface="+mn-ea"/>
            </a:endParaRPr>
          </a:p>
        </p:txBody>
      </p:sp>
      <p:sp>
        <p:nvSpPr>
          <p:cNvPr id="6" name="椭圆形标注 5"/>
          <p:cNvSpPr/>
          <p:nvPr/>
        </p:nvSpPr>
        <p:spPr>
          <a:xfrm>
            <a:off x="1403350" y="1651000"/>
            <a:ext cx="288925" cy="863600"/>
          </a:xfrm>
          <a:prstGeom prst="wedgeEllipseCallout">
            <a:avLst>
              <a:gd name="adj1" fmla="val -63454"/>
              <a:gd name="adj2" fmla="val 7561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a:solidFill>
                  <a:schemeClr val="tx1"/>
                </a:solidFill>
              </a:rPr>
              <a:t>未登记</a:t>
            </a:r>
            <a:endParaRPr lang="zh-CN" altLang="en-US" sz="1400" dirty="0">
              <a:solidFill>
                <a:schemeClr val="tx1"/>
              </a:solidFill>
            </a:endParaRPr>
          </a:p>
        </p:txBody>
      </p:sp>
      <p:sp>
        <p:nvSpPr>
          <p:cNvPr id="7" name="椭圆形标注 6"/>
          <p:cNvSpPr/>
          <p:nvPr/>
        </p:nvSpPr>
        <p:spPr>
          <a:xfrm>
            <a:off x="1258888" y="3933825"/>
            <a:ext cx="360362" cy="935038"/>
          </a:xfrm>
          <a:prstGeom prst="wedgeEllipseCallout">
            <a:avLst>
              <a:gd name="adj1" fmla="val -190000"/>
              <a:gd name="adj2" fmla="val 4376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a:solidFill>
                  <a:schemeClr val="tx1"/>
                </a:solidFill>
              </a:rPr>
              <a:t>未登记</a:t>
            </a:r>
            <a:endParaRPr lang="zh-CN" altLang="en-US" sz="1400" dirty="0">
              <a:solidFill>
                <a:schemeClr val="tx1"/>
              </a:solidFill>
            </a:endParaRPr>
          </a:p>
        </p:txBody>
      </p:sp>
      <p:sp>
        <p:nvSpPr>
          <p:cNvPr id="8" name="右大括号 7"/>
          <p:cNvSpPr/>
          <p:nvPr/>
        </p:nvSpPr>
        <p:spPr>
          <a:xfrm>
            <a:off x="1116013" y="2082800"/>
            <a:ext cx="215900" cy="12969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9" name="椭圆形标注 8"/>
          <p:cNvSpPr/>
          <p:nvPr/>
        </p:nvSpPr>
        <p:spPr>
          <a:xfrm>
            <a:off x="1116013" y="4891088"/>
            <a:ext cx="360362" cy="936625"/>
          </a:xfrm>
          <a:prstGeom prst="wedgeEllipseCallout">
            <a:avLst>
              <a:gd name="adj1" fmla="val -183387"/>
              <a:gd name="adj2" fmla="val 1018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a:solidFill>
                  <a:schemeClr val="tx1"/>
                </a:solidFill>
              </a:rPr>
              <a:t>未登记</a:t>
            </a:r>
            <a:endParaRPr lang="zh-CN" altLang="en-US" sz="1400" dirty="0">
              <a:solidFill>
                <a:schemeClr val="tx1"/>
              </a:solidFill>
            </a:endParaRPr>
          </a:p>
        </p:txBody>
      </p:sp>
      <p:sp>
        <p:nvSpPr>
          <p:cNvPr id="10" name="椭圆形标注 9"/>
          <p:cNvSpPr/>
          <p:nvPr/>
        </p:nvSpPr>
        <p:spPr>
          <a:xfrm>
            <a:off x="1476375" y="5611813"/>
            <a:ext cx="358775" cy="935037"/>
          </a:xfrm>
          <a:prstGeom prst="wedgeEllipseCallout">
            <a:avLst>
              <a:gd name="adj1" fmla="val -183386"/>
              <a:gd name="adj2" fmla="val 2646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a:solidFill>
                  <a:schemeClr val="tx1"/>
                </a:solidFill>
              </a:rPr>
              <a:t>未登记</a:t>
            </a:r>
            <a:endParaRPr lang="zh-CN" altLang="en-US" sz="1400" dirty="0">
              <a:solidFill>
                <a:schemeClr val="tx1"/>
              </a:solidFill>
            </a:endParaRPr>
          </a:p>
        </p:txBody>
      </p:sp>
      <p:sp>
        <p:nvSpPr>
          <p:cNvPr id="11" name="右大括号 10"/>
          <p:cNvSpPr/>
          <p:nvPr/>
        </p:nvSpPr>
        <p:spPr>
          <a:xfrm>
            <a:off x="755650" y="5970588"/>
            <a:ext cx="215900" cy="7207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pic>
        <p:nvPicPr>
          <p:cNvPr id="31756" name="Picture 5"/>
          <p:cNvPicPr>
            <a:picLocks noChangeAspect="1" noChangeArrowheads="1"/>
          </p:cNvPicPr>
          <p:nvPr/>
        </p:nvPicPr>
        <p:blipFill>
          <a:blip r:embed="rId4" cstate="print"/>
          <a:srcRect/>
          <a:stretch>
            <a:fillRect/>
          </a:stretch>
        </p:blipFill>
        <p:spPr bwMode="auto">
          <a:xfrm>
            <a:off x="6948488" y="1052513"/>
            <a:ext cx="1976437" cy="2717800"/>
          </a:xfrm>
          <a:prstGeom prst="rect">
            <a:avLst/>
          </a:prstGeom>
          <a:noFill/>
          <a:ln w="9525">
            <a:noFill/>
            <a:miter lim="800000"/>
            <a:headEnd/>
            <a:tailEnd/>
          </a:ln>
        </p:spPr>
      </p:pic>
      <p:pic>
        <p:nvPicPr>
          <p:cNvPr id="31757" name="Picture 6"/>
          <p:cNvPicPr>
            <a:picLocks noChangeAspect="1" noChangeArrowheads="1"/>
          </p:cNvPicPr>
          <p:nvPr/>
        </p:nvPicPr>
        <p:blipFill>
          <a:blip r:embed="rId5" cstate="print"/>
          <a:srcRect/>
          <a:stretch>
            <a:fillRect/>
          </a:stretch>
        </p:blipFill>
        <p:spPr bwMode="auto">
          <a:xfrm>
            <a:off x="4948238" y="3789363"/>
            <a:ext cx="4195762" cy="294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274638"/>
            <a:ext cx="7549632" cy="1714202"/>
          </a:xfrm>
        </p:spPr>
        <p:txBody>
          <a:bodyPr>
            <a:noAutofit/>
          </a:bodyPr>
          <a:lstStyle/>
          <a:p>
            <a:pPr fontAlgn="auto">
              <a:spcAft>
                <a:spcPts val="0"/>
              </a:spcAft>
              <a:defRPr/>
            </a:pPr>
            <a:r>
              <a:rPr lang="en-US" altLang="zh-CN" sz="3200" b="1" dirty="0" smtClean="0">
                <a:solidFill>
                  <a:srgbClr val="FFC000"/>
                </a:solidFill>
              </a:rPr>
              <a:t>2012</a:t>
            </a:r>
            <a:r>
              <a:rPr lang="zh-CN" altLang="en-US" sz="3200" b="1" dirty="0" smtClean="0">
                <a:solidFill>
                  <a:srgbClr val="FFC000"/>
                </a:solidFill>
              </a:rPr>
              <a:t>年</a:t>
            </a:r>
            <a:r>
              <a:rPr lang="en-US" altLang="zh-CN" sz="3200" b="1" dirty="0" smtClean="0">
                <a:solidFill>
                  <a:srgbClr val="FFC000"/>
                </a:solidFill>
              </a:rPr>
              <a:t>3</a:t>
            </a:r>
            <a:r>
              <a:rPr lang="zh-CN" altLang="en-US" sz="3200" b="1" dirty="0" smtClean="0">
                <a:solidFill>
                  <a:srgbClr val="FFC000"/>
                </a:solidFill>
              </a:rPr>
              <a:t>月</a:t>
            </a:r>
            <a:r>
              <a:rPr lang="en-US" altLang="zh-CN" sz="3200" b="1" dirty="0" smtClean="0">
                <a:solidFill>
                  <a:srgbClr val="FFC000"/>
                </a:solidFill>
              </a:rPr>
              <a:t>28</a:t>
            </a:r>
            <a:r>
              <a:rPr lang="zh-CN" altLang="en-US" sz="3200" b="1" dirty="0" smtClean="0">
                <a:solidFill>
                  <a:srgbClr val="FFC000"/>
                </a:solidFill>
              </a:rPr>
              <a:t>日 在浙江省嵊州市三界镇的茶园，绿色和平工作人员发现了国家禁用的农药灭多威和甲胺磷</a:t>
            </a:r>
            <a:endParaRPr lang="zh-CN" altLang="en-US" sz="3200" b="1" dirty="0">
              <a:solidFill>
                <a:srgbClr val="FFC000"/>
              </a:solidFill>
            </a:endParaRPr>
          </a:p>
        </p:txBody>
      </p:sp>
      <p:pic>
        <p:nvPicPr>
          <p:cNvPr id="32771" name="Picture 4" descr="http://www.greenpeace.org/china/Global/china/image/2012/agriculture/agriculture-tea-4.jpg"/>
          <p:cNvPicPr>
            <a:picLocks noChangeAspect="1" noChangeArrowheads="1"/>
          </p:cNvPicPr>
          <p:nvPr/>
        </p:nvPicPr>
        <p:blipFill>
          <a:blip r:embed="rId2" cstate="print"/>
          <a:srcRect/>
          <a:stretch>
            <a:fillRect/>
          </a:stretch>
        </p:blipFill>
        <p:spPr bwMode="auto">
          <a:xfrm>
            <a:off x="1476375" y="1989138"/>
            <a:ext cx="6911975" cy="458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152400" y="169863"/>
            <a:ext cx="8091488" cy="1098550"/>
          </a:xfrm>
        </p:spPr>
        <p:txBody>
          <a:bodyPr/>
          <a:lstStyle/>
          <a:p>
            <a:pPr algn="ctr"/>
            <a:r>
              <a:rPr lang="en-US" altLang="zh-CN" sz="3600" b="1" smtClean="0">
                <a:ea typeface="宋体" charset="-122"/>
              </a:rPr>
              <a:t>4. </a:t>
            </a:r>
            <a:r>
              <a:rPr lang="zh-CN" altLang="zh-CN" sz="3600" b="1" smtClean="0">
                <a:ea typeface="宋体" charset="-122"/>
              </a:rPr>
              <a:t>违法添加非食用物质和滥用食品添加剂问题仍然严重</a:t>
            </a:r>
            <a:endParaRPr lang="zh-CN" altLang="en-US" sz="3600" b="1" smtClean="0">
              <a:ea typeface="宋体" charset="-122"/>
            </a:endParaRPr>
          </a:p>
        </p:txBody>
      </p:sp>
      <p:sp>
        <p:nvSpPr>
          <p:cNvPr id="24579" name="内容占位符 2"/>
          <p:cNvSpPr>
            <a:spLocks noGrp="1"/>
          </p:cNvSpPr>
          <p:nvPr>
            <p:ph idx="1"/>
          </p:nvPr>
        </p:nvSpPr>
        <p:spPr>
          <a:xfrm>
            <a:off x="304800" y="1557338"/>
            <a:ext cx="8501063" cy="4967287"/>
          </a:xfrm>
        </p:spPr>
        <p:txBody>
          <a:bodyPr>
            <a:normAutofit/>
          </a:bodyPr>
          <a:lstStyle/>
          <a:p>
            <a:pPr marL="274320" indent="-274320" fontAlgn="auto">
              <a:lnSpc>
                <a:spcPts val="3600"/>
              </a:lnSpc>
              <a:spcAft>
                <a:spcPts val="0"/>
              </a:spcAft>
              <a:buClr>
                <a:schemeClr val="accent3"/>
              </a:buClr>
              <a:buFont typeface="Wingdings 2"/>
              <a:buChar char=""/>
              <a:defRPr/>
            </a:pPr>
            <a:r>
              <a:rPr lang="zh-CN" altLang="zh-CN" sz="2800" b="1" dirty="0" smtClean="0">
                <a:solidFill>
                  <a:srgbClr val="000000"/>
                </a:solidFill>
                <a:latin typeface="+mn-ea"/>
              </a:rPr>
              <a:t>自</a:t>
            </a:r>
            <a:r>
              <a:rPr lang="en-US" altLang="zh-CN" sz="2800" b="1" dirty="0" smtClean="0">
                <a:solidFill>
                  <a:srgbClr val="000000"/>
                </a:solidFill>
                <a:latin typeface="+mn-ea"/>
              </a:rPr>
              <a:t>2008</a:t>
            </a:r>
            <a:r>
              <a:rPr lang="zh-CN" altLang="zh-CN" sz="2800" b="1" dirty="0" smtClean="0">
                <a:solidFill>
                  <a:srgbClr val="000000"/>
                </a:solidFill>
                <a:latin typeface="+mn-ea"/>
              </a:rPr>
              <a:t>年的三聚氰胺奶粉事件以来，大规模的非法添加有所控制。但在食品生产、流通、餐饮服务中违法添加非食用物质和滥用食品添加剂仍时有发生</a:t>
            </a:r>
            <a:endParaRPr lang="en-US" altLang="zh-CN" sz="2800" b="1" dirty="0" smtClean="0">
              <a:solidFill>
                <a:srgbClr val="000000"/>
              </a:solidFill>
              <a:latin typeface="+mn-ea"/>
            </a:endParaRPr>
          </a:p>
          <a:p>
            <a:pPr marL="274320" indent="-274320" fontAlgn="auto">
              <a:lnSpc>
                <a:spcPts val="3600"/>
              </a:lnSpc>
              <a:spcAft>
                <a:spcPts val="0"/>
              </a:spcAft>
              <a:buClr>
                <a:schemeClr val="accent3"/>
              </a:buClr>
              <a:buFont typeface="Wingdings 2"/>
              <a:buChar char=""/>
              <a:defRPr/>
            </a:pPr>
            <a:r>
              <a:rPr lang="zh-CN" altLang="zh-CN" sz="2800" b="1" dirty="0" smtClean="0">
                <a:solidFill>
                  <a:srgbClr val="000000"/>
                </a:solidFill>
                <a:latin typeface="+mn-ea"/>
              </a:rPr>
              <a:t>卫生部</a:t>
            </a:r>
            <a:r>
              <a:rPr lang="en-US" altLang="zh-CN" sz="2800" b="1" dirty="0" smtClean="0">
                <a:solidFill>
                  <a:srgbClr val="000000"/>
                </a:solidFill>
                <a:latin typeface="+mn-ea"/>
              </a:rPr>
              <a:t>2011</a:t>
            </a:r>
            <a:r>
              <a:rPr lang="zh-CN" altLang="zh-CN" sz="2800" b="1" dirty="0" smtClean="0">
                <a:solidFill>
                  <a:srgbClr val="000000"/>
                </a:solidFill>
                <a:latin typeface="+mn-ea"/>
              </a:rPr>
              <a:t>年发布的《食品中可能违法添加的非食用物质和易滥用的食品添加剂名单》，其中可能违法添加的非食用物质包括</a:t>
            </a:r>
            <a:r>
              <a:rPr lang="zh-CN" altLang="zh-CN" sz="2800" b="1" dirty="0" smtClean="0">
                <a:solidFill>
                  <a:srgbClr val="0070C0"/>
                </a:solidFill>
                <a:latin typeface="+mn-ea"/>
              </a:rPr>
              <a:t>甲醛</a:t>
            </a:r>
            <a:r>
              <a:rPr lang="zh-CN" altLang="zh-CN" sz="2800" b="1" dirty="0" smtClean="0">
                <a:solidFill>
                  <a:srgbClr val="000000"/>
                </a:solidFill>
                <a:latin typeface="+mn-ea"/>
              </a:rPr>
              <a:t>、苏丹红、三聚氰胺、</a:t>
            </a:r>
            <a:r>
              <a:rPr lang="zh-CN" altLang="zh-CN" sz="2800" b="1" dirty="0" smtClean="0">
                <a:solidFill>
                  <a:srgbClr val="0070C0"/>
                </a:solidFill>
                <a:latin typeface="+mn-ea"/>
              </a:rPr>
              <a:t>工业硫磺</a:t>
            </a:r>
            <a:r>
              <a:rPr lang="zh-CN" altLang="zh-CN" sz="2800" b="1" dirty="0" smtClean="0">
                <a:solidFill>
                  <a:srgbClr val="000000"/>
                </a:solidFill>
                <a:latin typeface="+mn-ea"/>
              </a:rPr>
              <a:t>、工业染料、罂粟壳、皮革水解物、工业明胶、抗生素残渣、镇静剂、荧光增白剂等</a:t>
            </a:r>
            <a:r>
              <a:rPr lang="en-US" altLang="zh-CN" sz="2800" b="1" dirty="0" smtClean="0">
                <a:solidFill>
                  <a:srgbClr val="000000"/>
                </a:solidFill>
                <a:latin typeface="+mn-ea"/>
              </a:rPr>
              <a:t>47</a:t>
            </a:r>
            <a:r>
              <a:rPr lang="zh-CN" altLang="zh-CN" sz="2800" b="1" dirty="0" smtClean="0">
                <a:solidFill>
                  <a:srgbClr val="000000"/>
                </a:solidFill>
                <a:latin typeface="+mn-ea"/>
              </a:rPr>
              <a:t>种，易滥用食品添加剂包括着色剂、护色剂、防腐剂、漂白剂、膨松剂、甜味剂、增稠剂等</a:t>
            </a:r>
            <a:endParaRPr lang="zh-CN" altLang="en-US" sz="2800" b="1" dirty="0" smtClean="0">
              <a:solidFill>
                <a:srgbClr val="000000"/>
              </a:solidFill>
              <a:latin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323850" y="304800"/>
            <a:ext cx="6457950" cy="685800"/>
          </a:xfrm>
        </p:spPr>
        <p:txBody>
          <a:bodyPr/>
          <a:lstStyle/>
          <a:p>
            <a:r>
              <a:rPr lang="en-US" altLang="zh-CN" sz="3600" b="1" smtClean="0">
                <a:ea typeface="宋体" charset="-122"/>
              </a:rPr>
              <a:t>5. </a:t>
            </a:r>
            <a:r>
              <a:rPr lang="zh-CN" altLang="zh-CN" sz="3600" b="1" smtClean="0">
                <a:ea typeface="宋体" charset="-122"/>
              </a:rPr>
              <a:t>重金属污染的恶化趋势明显</a:t>
            </a:r>
            <a:endParaRPr lang="zh-CN" altLang="en-US" sz="3600" b="1" smtClean="0">
              <a:ea typeface="宋体" charset="-122"/>
            </a:endParaRPr>
          </a:p>
        </p:txBody>
      </p:sp>
      <p:sp>
        <p:nvSpPr>
          <p:cNvPr id="34819" name="内容占位符 2"/>
          <p:cNvSpPr>
            <a:spLocks noGrp="1"/>
          </p:cNvSpPr>
          <p:nvPr>
            <p:ph idx="1"/>
          </p:nvPr>
        </p:nvSpPr>
        <p:spPr>
          <a:xfrm>
            <a:off x="250825" y="1268413"/>
            <a:ext cx="8642350" cy="5184775"/>
          </a:xfrm>
        </p:spPr>
        <p:txBody>
          <a:bodyPr/>
          <a:lstStyle/>
          <a:p>
            <a:r>
              <a:rPr lang="zh-CN" altLang="zh-CN" b="1" smtClean="0">
                <a:solidFill>
                  <a:srgbClr val="000000"/>
                </a:solidFill>
              </a:rPr>
              <a:t>全国涉重金属的重点行业产能产量持续增加，重金属污染物排放量仍在增加（铅除外），一些污染物排放量增幅还很大，局部地区土壤重金属污染非常严重</a:t>
            </a:r>
            <a:endParaRPr lang="en-US" altLang="zh-CN" b="1" smtClean="0">
              <a:solidFill>
                <a:srgbClr val="000000"/>
              </a:solidFill>
            </a:endParaRPr>
          </a:p>
          <a:p>
            <a:r>
              <a:rPr lang="zh-CN" altLang="zh-CN" b="1" smtClean="0">
                <a:solidFill>
                  <a:srgbClr val="000000"/>
                </a:solidFill>
              </a:rPr>
              <a:t>我国耕地的土壤重金属污染概率为</a:t>
            </a:r>
            <a:r>
              <a:rPr lang="en-US" altLang="zh-CN" b="1" smtClean="0">
                <a:solidFill>
                  <a:srgbClr val="000000"/>
                </a:solidFill>
              </a:rPr>
              <a:t>16.7%</a:t>
            </a:r>
            <a:r>
              <a:rPr lang="zh-CN" altLang="zh-CN" b="1" smtClean="0">
                <a:solidFill>
                  <a:srgbClr val="000000"/>
                </a:solidFill>
              </a:rPr>
              <a:t>左右，其中轻污染、中污染、重污染比重分别为</a:t>
            </a:r>
            <a:r>
              <a:rPr lang="en-US" altLang="zh-CN" b="1" smtClean="0">
                <a:solidFill>
                  <a:srgbClr val="000000"/>
                </a:solidFill>
              </a:rPr>
              <a:t>14.5%</a:t>
            </a:r>
            <a:r>
              <a:rPr lang="zh-CN" altLang="zh-CN" b="1" smtClean="0">
                <a:solidFill>
                  <a:srgbClr val="000000"/>
                </a:solidFill>
              </a:rPr>
              <a:t>、</a:t>
            </a:r>
            <a:r>
              <a:rPr lang="en-US" altLang="zh-CN" b="1" smtClean="0">
                <a:solidFill>
                  <a:srgbClr val="000000"/>
                </a:solidFill>
              </a:rPr>
              <a:t>1.5%</a:t>
            </a:r>
            <a:r>
              <a:rPr lang="zh-CN" altLang="zh-CN" b="1" smtClean="0">
                <a:solidFill>
                  <a:srgbClr val="000000"/>
                </a:solidFill>
              </a:rPr>
              <a:t>、</a:t>
            </a:r>
            <a:r>
              <a:rPr lang="en-US" altLang="zh-CN" b="1" smtClean="0">
                <a:solidFill>
                  <a:srgbClr val="000000"/>
                </a:solidFill>
              </a:rPr>
              <a:t>0.7%</a:t>
            </a:r>
            <a:r>
              <a:rPr lang="zh-CN" altLang="zh-CN" b="1" smtClean="0">
                <a:solidFill>
                  <a:srgbClr val="000000"/>
                </a:solidFill>
              </a:rPr>
              <a:t>。</a:t>
            </a:r>
            <a:r>
              <a:rPr lang="en-US" altLang="zh-CN" b="1" smtClean="0">
                <a:solidFill>
                  <a:srgbClr val="000000"/>
                </a:solidFill>
              </a:rPr>
              <a:t>8</a:t>
            </a:r>
            <a:r>
              <a:rPr lang="zh-CN" altLang="zh-CN" b="1" smtClean="0">
                <a:solidFill>
                  <a:srgbClr val="000000"/>
                </a:solidFill>
              </a:rPr>
              <a:t>种土壤重金属元素中，</a:t>
            </a:r>
            <a:r>
              <a:rPr lang="en-US" altLang="zh-CN" b="1" smtClean="0">
                <a:solidFill>
                  <a:srgbClr val="000000"/>
                </a:solidFill>
              </a:rPr>
              <a:t>Cd</a:t>
            </a:r>
            <a:r>
              <a:rPr lang="zh-CN" altLang="zh-CN" b="1" smtClean="0">
                <a:solidFill>
                  <a:srgbClr val="000000"/>
                </a:solidFill>
              </a:rPr>
              <a:t>的污染概率最高，其次是</a:t>
            </a:r>
            <a:r>
              <a:rPr lang="en-US" altLang="zh-CN" b="1" smtClean="0">
                <a:solidFill>
                  <a:srgbClr val="000000"/>
                </a:solidFill>
              </a:rPr>
              <a:t>Ni</a:t>
            </a:r>
            <a:r>
              <a:rPr lang="zh-CN" altLang="zh-CN" b="1" smtClean="0">
                <a:solidFill>
                  <a:srgbClr val="000000"/>
                </a:solidFill>
              </a:rPr>
              <a:t>、</a:t>
            </a:r>
            <a:r>
              <a:rPr lang="en-US" altLang="zh-CN" b="1" smtClean="0">
                <a:solidFill>
                  <a:srgbClr val="000000"/>
                </a:solidFill>
              </a:rPr>
              <a:t>Hg</a:t>
            </a:r>
            <a:r>
              <a:rPr lang="zh-CN" altLang="zh-CN" b="1" smtClean="0">
                <a:solidFill>
                  <a:srgbClr val="000000"/>
                </a:solidFill>
              </a:rPr>
              <a:t>、</a:t>
            </a:r>
            <a:r>
              <a:rPr lang="en-US" altLang="zh-CN" b="1" smtClean="0">
                <a:solidFill>
                  <a:srgbClr val="000000"/>
                </a:solidFill>
              </a:rPr>
              <a:t>As</a:t>
            </a:r>
            <a:r>
              <a:rPr lang="zh-CN" altLang="zh-CN" b="1" smtClean="0">
                <a:solidFill>
                  <a:srgbClr val="000000"/>
                </a:solidFill>
              </a:rPr>
              <a:t>和</a:t>
            </a:r>
            <a:r>
              <a:rPr lang="en-US" altLang="zh-CN" b="1" smtClean="0">
                <a:solidFill>
                  <a:srgbClr val="000000"/>
                </a:solidFill>
              </a:rPr>
              <a:t>Pb</a:t>
            </a:r>
          </a:p>
          <a:p>
            <a:r>
              <a:rPr lang="zh-CN" altLang="zh-CN" b="1" smtClean="0">
                <a:solidFill>
                  <a:srgbClr val="000000"/>
                </a:solidFill>
              </a:rPr>
              <a:t>谷物、蔬菜和水产品是我国居民重金属摄入的主要来源，其次是畜禽产品、水果、食用菌、豆类、薯类。</a:t>
            </a:r>
            <a:endParaRPr lang="en-US" altLang="zh-CN" b="1" smtClean="0">
              <a:solidFill>
                <a:srgbClr val="000000"/>
              </a:solidFill>
            </a:endParaRPr>
          </a:p>
          <a:p>
            <a:r>
              <a:rPr lang="zh-CN" altLang="zh-CN" b="1" smtClean="0">
                <a:solidFill>
                  <a:srgbClr val="000000"/>
                </a:solidFill>
              </a:rPr>
              <a:t>湖南大米镉、镍、砷含量高，特别是镉超标非常普遍；江西大米镉、铅、镍、砷含量高；广西大米镉、镍、砷含量较高；浙江大米镉也偶有超标</a:t>
            </a:r>
            <a:endParaRPr lang="zh-CN" altLang="en-US" b="1" smtClean="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492896"/>
            <a:ext cx="8568952" cy="1143000"/>
          </a:xfrm>
        </p:spPr>
        <p:txBody>
          <a:bodyPr>
            <a:noAutofit/>
          </a:bodyPr>
          <a:lstStyle/>
          <a:p>
            <a:pPr algn="ctr" fontAlgn="auto">
              <a:spcAft>
                <a:spcPts val="0"/>
              </a:spcAft>
              <a:defRPr/>
            </a:pPr>
            <a:r>
              <a:rPr lang="zh-CN" altLang="en-US" sz="4000" b="1" dirty="0" smtClean="0">
                <a:solidFill>
                  <a:srgbClr val="0070C0"/>
                </a:solidFill>
              </a:rPr>
              <a:t>一、农业生产特点与农产品安全概念</a:t>
            </a:r>
            <a:endParaRPr lang="zh-CN" altLang="en-US" sz="4000" b="1"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49213"/>
            <a:ext cx="9144000" cy="659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228600" y="655638"/>
            <a:ext cx="8015288" cy="685800"/>
          </a:xfrm>
        </p:spPr>
        <p:txBody>
          <a:bodyPr/>
          <a:lstStyle/>
          <a:p>
            <a:r>
              <a:rPr lang="en-US" altLang="zh-CN" sz="4000" b="1" smtClean="0">
                <a:ea typeface="宋体" charset="-122"/>
              </a:rPr>
              <a:t>6. </a:t>
            </a:r>
            <a:r>
              <a:rPr lang="zh-CN" altLang="zh-CN" sz="4000" b="1" smtClean="0">
                <a:ea typeface="宋体" charset="-122"/>
              </a:rPr>
              <a:t>其他危害物有很大的不确定性</a:t>
            </a:r>
            <a:endParaRPr lang="zh-CN" altLang="en-US" sz="4000" b="1" smtClean="0">
              <a:ea typeface="宋体" charset="-122"/>
            </a:endParaRPr>
          </a:p>
        </p:txBody>
      </p:sp>
      <p:sp>
        <p:nvSpPr>
          <p:cNvPr id="36867" name="内容占位符 2"/>
          <p:cNvSpPr>
            <a:spLocks noGrp="1"/>
          </p:cNvSpPr>
          <p:nvPr>
            <p:ph idx="1"/>
          </p:nvPr>
        </p:nvSpPr>
        <p:spPr>
          <a:xfrm>
            <a:off x="304800" y="1851025"/>
            <a:ext cx="8458200" cy="4314825"/>
          </a:xfrm>
        </p:spPr>
        <p:txBody>
          <a:bodyPr/>
          <a:lstStyle/>
          <a:p>
            <a:pPr>
              <a:lnSpc>
                <a:spcPct val="110000"/>
              </a:lnSpc>
            </a:pPr>
            <a:r>
              <a:rPr lang="zh-CN" altLang="zh-CN" sz="2800" b="1" smtClean="0">
                <a:solidFill>
                  <a:srgbClr val="000000"/>
                </a:solidFill>
              </a:rPr>
              <a:t>食品中致病微生物和生物毒素污染虽有改善趋势，但仍是目前我国食物急性中毒的主要原因之一；</a:t>
            </a:r>
            <a:endParaRPr lang="en-US" altLang="zh-CN" sz="2800" b="1" smtClean="0">
              <a:solidFill>
                <a:srgbClr val="000000"/>
              </a:solidFill>
            </a:endParaRPr>
          </a:p>
          <a:p>
            <a:pPr>
              <a:lnSpc>
                <a:spcPct val="110000"/>
              </a:lnSpc>
            </a:pPr>
            <a:r>
              <a:rPr lang="zh-CN" altLang="zh-CN" sz="2800" b="1" smtClean="0">
                <a:solidFill>
                  <a:srgbClr val="000000"/>
                </a:solidFill>
              </a:rPr>
              <a:t>有机污染物和放射性核素对食物的污染有加重的趋势；</a:t>
            </a:r>
            <a:endParaRPr lang="en-US" altLang="zh-CN" sz="2800" b="1" smtClean="0">
              <a:solidFill>
                <a:srgbClr val="000000"/>
              </a:solidFill>
            </a:endParaRPr>
          </a:p>
          <a:p>
            <a:pPr>
              <a:lnSpc>
                <a:spcPct val="110000"/>
              </a:lnSpc>
            </a:pPr>
            <a:r>
              <a:rPr lang="zh-CN" altLang="zh-CN" sz="2800" b="1" smtClean="0">
                <a:solidFill>
                  <a:srgbClr val="000000"/>
                </a:solidFill>
              </a:rPr>
              <a:t>虚假食品标签问题时有发现，未能发现的虚假标签可能更多，危害不可小视；</a:t>
            </a:r>
            <a:endParaRPr lang="en-US" altLang="zh-CN" sz="2800" b="1" smtClean="0">
              <a:solidFill>
                <a:srgbClr val="000000"/>
              </a:solidFill>
            </a:endParaRPr>
          </a:p>
          <a:p>
            <a:pPr>
              <a:lnSpc>
                <a:spcPct val="110000"/>
              </a:lnSpc>
            </a:pPr>
            <a:r>
              <a:rPr lang="zh-CN" altLang="zh-CN" sz="2800" b="1" smtClean="0">
                <a:solidFill>
                  <a:srgbClr val="000000"/>
                </a:solidFill>
              </a:rPr>
              <a:t>转基因作物及其产品显著增加，社会各界对其安全性的认识存在很大争议。</a:t>
            </a:r>
            <a:endParaRPr lang="zh-CN" altLang="en-US" sz="2800" b="1" smtClean="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a:xfrm>
            <a:off x="468313" y="2492375"/>
            <a:ext cx="8351837" cy="1296988"/>
          </a:xfrm>
        </p:spPr>
        <p:txBody>
          <a:bodyPr/>
          <a:lstStyle/>
          <a:p>
            <a:pPr algn="ctr"/>
            <a:r>
              <a:rPr lang="zh-CN" altLang="en-US" sz="4800" b="1" smtClean="0">
                <a:solidFill>
                  <a:srgbClr val="0070C0"/>
                </a:solidFill>
              </a:rPr>
              <a:t>三、农产品安全的风险分析</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775575" cy="922337"/>
          </a:xfrm>
        </p:spPr>
        <p:txBody>
          <a:bodyPr>
            <a:normAutofit fontScale="90000"/>
          </a:bodyPr>
          <a:lstStyle/>
          <a:p>
            <a:pPr fontAlgn="auto">
              <a:spcAft>
                <a:spcPts val="0"/>
              </a:spcAft>
              <a:defRPr/>
            </a:pPr>
            <a:r>
              <a:rPr lang="zh-CN" altLang="en-US" sz="3600" b="1" dirty="0" smtClean="0">
                <a:solidFill>
                  <a:srgbClr val="FFC000"/>
                </a:solidFill>
              </a:rPr>
              <a:t>（一）农产品（食品）安全的风险分析框架</a:t>
            </a:r>
            <a:endParaRPr lang="zh-CN" altLang="en-US" sz="3600" b="1" dirty="0">
              <a:solidFill>
                <a:srgbClr val="FFC000"/>
              </a:solidFill>
            </a:endParaRPr>
          </a:p>
        </p:txBody>
      </p:sp>
      <p:sp>
        <p:nvSpPr>
          <p:cNvPr id="38915" name="内容占位符 2"/>
          <p:cNvSpPr>
            <a:spLocks noGrp="1"/>
          </p:cNvSpPr>
          <p:nvPr>
            <p:ph idx="1"/>
          </p:nvPr>
        </p:nvSpPr>
        <p:spPr>
          <a:xfrm>
            <a:off x="539750" y="4581525"/>
            <a:ext cx="6408738" cy="1727200"/>
          </a:xfrm>
        </p:spPr>
        <p:txBody>
          <a:bodyPr/>
          <a:lstStyle/>
          <a:p>
            <a:r>
              <a:rPr lang="zh-CN" altLang="en-US" sz="2800" b="1" smtClean="0"/>
              <a:t>独立科学的风险评估</a:t>
            </a:r>
            <a:endParaRPr lang="en-US" altLang="zh-CN" sz="2800" b="1" smtClean="0"/>
          </a:p>
          <a:p>
            <a:r>
              <a:rPr lang="zh-CN" altLang="en-US" sz="2800" b="1" smtClean="0"/>
              <a:t>以风险评估为科学基础的风险管理</a:t>
            </a:r>
            <a:endParaRPr lang="en-US" altLang="zh-CN" sz="2800" b="1" smtClean="0"/>
          </a:p>
          <a:p>
            <a:r>
              <a:rPr lang="zh-CN" altLang="en-US" sz="2800" b="1" smtClean="0"/>
              <a:t>充分的风险交流</a:t>
            </a:r>
          </a:p>
        </p:txBody>
      </p:sp>
      <p:sp>
        <p:nvSpPr>
          <p:cNvPr id="4" name="椭圆 3"/>
          <p:cNvSpPr/>
          <p:nvPr/>
        </p:nvSpPr>
        <p:spPr>
          <a:xfrm>
            <a:off x="1619250" y="2565400"/>
            <a:ext cx="2160588" cy="1223963"/>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a:t>风险评估</a:t>
            </a:r>
            <a:endParaRPr lang="zh-CN" altLang="en-US" sz="2400" b="1" dirty="0"/>
          </a:p>
        </p:txBody>
      </p:sp>
      <p:sp>
        <p:nvSpPr>
          <p:cNvPr id="5" name="椭圆 4"/>
          <p:cNvSpPr/>
          <p:nvPr/>
        </p:nvSpPr>
        <p:spPr>
          <a:xfrm>
            <a:off x="5508625" y="2492375"/>
            <a:ext cx="2016125" cy="1223963"/>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a:t>风险管理</a:t>
            </a:r>
            <a:endParaRPr lang="zh-CN" altLang="en-US" sz="2400" b="1" dirty="0"/>
          </a:p>
        </p:txBody>
      </p:sp>
      <p:sp>
        <p:nvSpPr>
          <p:cNvPr id="6" name="椭圆 5"/>
          <p:cNvSpPr/>
          <p:nvPr/>
        </p:nvSpPr>
        <p:spPr>
          <a:xfrm>
            <a:off x="1187450" y="1628775"/>
            <a:ext cx="6697663" cy="26638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a:solidFill>
                  <a:schemeClr val="tx1"/>
                </a:solidFill>
              </a:rPr>
              <a:t>风险交流</a:t>
            </a:r>
            <a:endParaRPr lang="en-US" altLang="zh-CN" sz="2400" b="1" dirty="0">
              <a:solidFill>
                <a:schemeClr val="tx1"/>
              </a:solidFill>
            </a:endParaRPr>
          </a:p>
          <a:p>
            <a:pPr algn="ctr" fontAlgn="auto">
              <a:spcBef>
                <a:spcPts val="0"/>
              </a:spcBef>
              <a:spcAft>
                <a:spcPts val="0"/>
              </a:spcAft>
              <a:defRPr/>
            </a:pPr>
            <a:endParaRPr lang="en-US" altLang="zh-CN" sz="2400" b="1" dirty="0"/>
          </a:p>
          <a:p>
            <a:pPr algn="ctr" fontAlgn="auto">
              <a:spcBef>
                <a:spcPts val="0"/>
              </a:spcBef>
              <a:spcAft>
                <a:spcPts val="0"/>
              </a:spcAft>
              <a:defRPr/>
            </a:pPr>
            <a:endParaRPr lang="en-US" altLang="zh-CN" dirty="0"/>
          </a:p>
          <a:p>
            <a:pPr algn="ctr" fontAlgn="auto">
              <a:spcBef>
                <a:spcPts val="0"/>
              </a:spcBef>
              <a:spcAft>
                <a:spcPts val="0"/>
              </a:spcAft>
              <a:defRPr/>
            </a:pPr>
            <a:endParaRPr lang="en-US" altLang="zh-CN" dirty="0"/>
          </a:p>
          <a:p>
            <a:pPr algn="ctr" fontAlgn="auto">
              <a:spcBef>
                <a:spcPts val="0"/>
              </a:spcBef>
              <a:spcAft>
                <a:spcPts val="0"/>
              </a:spcAft>
              <a:defRPr/>
            </a:pPr>
            <a:endParaRPr lang="en-US" altLang="zh-CN" dirty="0"/>
          </a:p>
          <a:p>
            <a:pPr algn="ctr" fontAlgn="auto">
              <a:spcBef>
                <a:spcPts val="0"/>
              </a:spcBef>
              <a:spcAft>
                <a:spcPts val="0"/>
              </a:spcAft>
              <a:defRPr/>
            </a:pPr>
            <a:endParaRPr lang="en-US" altLang="zh-CN" dirty="0"/>
          </a:p>
          <a:p>
            <a:pPr algn="ctr" fontAlgn="auto">
              <a:spcBef>
                <a:spcPts val="0"/>
              </a:spcBef>
              <a:spcAft>
                <a:spcPts val="0"/>
              </a:spcAft>
              <a:defRPr/>
            </a:pPr>
            <a:endParaRPr lang="zh-CN" altLang="en-US" dirty="0"/>
          </a:p>
        </p:txBody>
      </p:sp>
      <p:cxnSp>
        <p:nvCxnSpPr>
          <p:cNvPr id="8" name="直接箭头连接符 7"/>
          <p:cNvCxnSpPr/>
          <p:nvPr/>
        </p:nvCxnSpPr>
        <p:spPr>
          <a:xfrm>
            <a:off x="3851275" y="3213100"/>
            <a:ext cx="165735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3419475" y="2349500"/>
            <a:ext cx="792163" cy="358775"/>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flipV="1">
            <a:off x="4932363" y="2349500"/>
            <a:ext cx="719137" cy="4318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457200" y="704850"/>
            <a:ext cx="8229600" cy="852488"/>
          </a:xfrm>
        </p:spPr>
        <p:txBody>
          <a:bodyPr/>
          <a:lstStyle/>
          <a:p>
            <a:r>
              <a:rPr lang="zh-CN" altLang="en-US" smtClean="0"/>
              <a:t>风险评估机构</a:t>
            </a:r>
          </a:p>
        </p:txBody>
      </p:sp>
      <p:sp>
        <p:nvSpPr>
          <p:cNvPr id="39939" name="内容占位符 2"/>
          <p:cNvSpPr>
            <a:spLocks noGrp="1"/>
          </p:cNvSpPr>
          <p:nvPr>
            <p:ph idx="1"/>
          </p:nvPr>
        </p:nvSpPr>
        <p:spPr>
          <a:xfrm>
            <a:off x="611188" y="1935163"/>
            <a:ext cx="8075612" cy="4389437"/>
          </a:xfrm>
        </p:spPr>
        <p:txBody>
          <a:bodyPr/>
          <a:lstStyle/>
          <a:p>
            <a:pPr>
              <a:lnSpc>
                <a:spcPct val="150000"/>
              </a:lnSpc>
              <a:buFont typeface="Wingdings 2" pitchFamily="18" charset="2"/>
              <a:buNone/>
            </a:pPr>
            <a:r>
              <a:rPr lang="zh-CN" altLang="en-US" b="1" smtClean="0"/>
              <a:t>卫生系统：</a:t>
            </a:r>
            <a:endParaRPr lang="en-US" altLang="zh-CN" b="1" smtClean="0"/>
          </a:p>
          <a:p>
            <a:pPr>
              <a:lnSpc>
                <a:spcPct val="150000"/>
              </a:lnSpc>
            </a:pPr>
            <a:r>
              <a:rPr lang="zh-CN" altLang="en-US" b="1" smtClean="0"/>
              <a:t>国家食品安全风险评估中心</a:t>
            </a:r>
            <a:endParaRPr lang="en-US" altLang="zh-CN" b="1" smtClean="0"/>
          </a:p>
          <a:p>
            <a:pPr>
              <a:lnSpc>
                <a:spcPct val="150000"/>
              </a:lnSpc>
              <a:buFont typeface="Wingdings 2" pitchFamily="18" charset="2"/>
              <a:buNone/>
            </a:pPr>
            <a:r>
              <a:rPr lang="zh-CN" altLang="en-US" b="1" smtClean="0"/>
              <a:t>农业系统：</a:t>
            </a:r>
            <a:endParaRPr lang="en-US" altLang="zh-CN" b="1" smtClean="0"/>
          </a:p>
          <a:p>
            <a:pPr>
              <a:lnSpc>
                <a:spcPct val="150000"/>
              </a:lnSpc>
            </a:pPr>
            <a:r>
              <a:rPr lang="zh-CN" altLang="zh-CN" b="1" smtClean="0"/>
              <a:t>国家农产品质量安全风险评估机构</a:t>
            </a:r>
            <a:endParaRPr lang="en-US" altLang="zh-CN" b="1" smtClean="0"/>
          </a:p>
          <a:p>
            <a:pPr>
              <a:lnSpc>
                <a:spcPct val="150000"/>
              </a:lnSpc>
            </a:pPr>
            <a:r>
              <a:rPr lang="zh-CN" altLang="en-US" b="1" smtClean="0"/>
              <a:t>农业部风险评估实验室（</a:t>
            </a:r>
            <a:r>
              <a:rPr lang="en-US" altLang="zh-CN" b="1" smtClean="0"/>
              <a:t>88</a:t>
            </a:r>
            <a:r>
              <a:rPr lang="zh-CN" altLang="en-US" b="1" smtClean="0"/>
              <a:t>个）：专业性、区域性</a:t>
            </a:r>
            <a:endParaRPr lang="en-US" altLang="zh-CN" b="1" smtClean="0"/>
          </a:p>
          <a:p>
            <a:pPr>
              <a:lnSpc>
                <a:spcPct val="150000"/>
              </a:lnSpc>
            </a:pPr>
            <a:r>
              <a:rPr lang="zh-CN" altLang="en-US" b="1" smtClean="0"/>
              <a:t>风险评估实验站（计划二、三百个）</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395288" y="549275"/>
            <a:ext cx="8229600" cy="923925"/>
          </a:xfrm>
        </p:spPr>
        <p:txBody>
          <a:bodyPr/>
          <a:lstStyle/>
          <a:p>
            <a:r>
              <a:rPr lang="zh-CN" altLang="en-US" smtClean="0"/>
              <a:t>风险监管机构</a:t>
            </a:r>
          </a:p>
        </p:txBody>
      </p:sp>
      <p:sp>
        <p:nvSpPr>
          <p:cNvPr id="40963" name="内容占位符 2"/>
          <p:cNvSpPr>
            <a:spLocks noGrp="1"/>
          </p:cNvSpPr>
          <p:nvPr>
            <p:ph idx="1"/>
          </p:nvPr>
        </p:nvSpPr>
        <p:spPr>
          <a:xfrm>
            <a:off x="457200" y="1628775"/>
            <a:ext cx="8229600" cy="4824413"/>
          </a:xfrm>
        </p:spPr>
        <p:txBody>
          <a:bodyPr/>
          <a:lstStyle/>
          <a:p>
            <a:pPr>
              <a:lnSpc>
                <a:spcPct val="150000"/>
              </a:lnSpc>
              <a:buFont typeface="Wingdings 2" pitchFamily="18" charset="2"/>
              <a:buNone/>
            </a:pPr>
            <a:r>
              <a:rPr lang="zh-CN" altLang="en-US" smtClean="0"/>
              <a:t>农业部门负责农产品进入批发、零售和加工环节前监管</a:t>
            </a:r>
            <a:endParaRPr lang="en-US" altLang="zh-CN" smtClean="0"/>
          </a:p>
          <a:p>
            <a:pPr>
              <a:lnSpc>
                <a:spcPct val="150000"/>
              </a:lnSpc>
            </a:pPr>
            <a:r>
              <a:rPr lang="zh-CN" altLang="en-US" smtClean="0"/>
              <a:t>农业部监管局</a:t>
            </a:r>
            <a:endParaRPr lang="en-US" altLang="zh-CN" smtClean="0"/>
          </a:p>
          <a:p>
            <a:pPr>
              <a:lnSpc>
                <a:spcPct val="150000"/>
              </a:lnSpc>
            </a:pPr>
            <a:r>
              <a:rPr lang="zh-CN" altLang="en-US" smtClean="0"/>
              <a:t>省农业厅质监处</a:t>
            </a:r>
            <a:endParaRPr lang="en-US" altLang="zh-CN" smtClean="0"/>
          </a:p>
          <a:p>
            <a:pPr>
              <a:lnSpc>
                <a:spcPct val="150000"/>
              </a:lnSpc>
            </a:pPr>
            <a:r>
              <a:rPr lang="zh-CN" altLang="en-US" smtClean="0"/>
              <a:t>地市农业局质监处</a:t>
            </a:r>
            <a:endParaRPr lang="en-US" altLang="zh-CN" smtClean="0"/>
          </a:p>
          <a:p>
            <a:pPr>
              <a:lnSpc>
                <a:spcPct val="150000"/>
              </a:lnSpc>
            </a:pPr>
            <a:r>
              <a:rPr lang="zh-CN" altLang="en-US" smtClean="0"/>
              <a:t>县（市、区）农业局质监科</a:t>
            </a:r>
            <a:endParaRPr lang="en-US" altLang="zh-CN" smtClean="0"/>
          </a:p>
          <a:p>
            <a:pPr>
              <a:lnSpc>
                <a:spcPct val="150000"/>
              </a:lnSpc>
            </a:pPr>
            <a:r>
              <a:rPr lang="zh-CN" altLang="en-US" smtClean="0"/>
              <a:t>乡镇农产品质量安全监管员</a:t>
            </a:r>
            <a:endParaRPr lang="en-US" altLang="zh-CN" smtClean="0"/>
          </a:p>
          <a:p>
            <a:pPr>
              <a:lnSpc>
                <a:spcPct val="150000"/>
              </a:lnSpc>
            </a:pPr>
            <a:r>
              <a:rPr lang="zh-CN" altLang="en-US" smtClean="0"/>
              <a:t>其他辅助机构：如各类监督检验测试中心等</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1258888" y="260350"/>
            <a:ext cx="6481762" cy="647700"/>
          </a:xfrm>
        </p:spPr>
        <p:txBody>
          <a:bodyPr/>
          <a:lstStyle/>
          <a:p>
            <a:pPr algn="ctr"/>
            <a:r>
              <a:rPr lang="zh-CN" altLang="en-US" sz="4000" b="1" smtClean="0">
                <a:solidFill>
                  <a:srgbClr val="0070C0"/>
                </a:solidFill>
              </a:rPr>
              <a:t>利益相关方之间的风险交流</a:t>
            </a:r>
          </a:p>
        </p:txBody>
      </p:sp>
      <p:graphicFrame>
        <p:nvGraphicFramePr>
          <p:cNvPr id="4" name="内容占位符 3"/>
          <p:cNvGraphicFramePr>
            <a:graphicFrameLocks noGrp="1"/>
          </p:cNvGraphicFramePr>
          <p:nvPr>
            <p:ph idx="1"/>
          </p:nvPr>
        </p:nvGraphicFramePr>
        <p:xfrm>
          <a:off x="457200" y="980728"/>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a:spLocks noChangeArrowheads="1"/>
          </p:cNvSpPr>
          <p:nvPr/>
        </p:nvSpPr>
        <p:spPr bwMode="auto">
          <a:xfrm>
            <a:off x="744538" y="2492375"/>
            <a:ext cx="554037" cy="3168650"/>
          </a:xfrm>
          <a:prstGeom prst="rect">
            <a:avLst/>
          </a:prstGeom>
          <a:noFill/>
          <a:ln w="9525">
            <a:noFill/>
            <a:miter lim="800000"/>
            <a:headEnd/>
            <a:tailEnd/>
          </a:ln>
        </p:spPr>
        <p:txBody>
          <a:bodyPr vert="eaVert">
            <a:spAutoFit/>
          </a:bodyPr>
          <a:lstStyle/>
          <a:p>
            <a:r>
              <a:rPr lang="zh-CN" altLang="en-US" sz="2400" b="1">
                <a:latin typeface="Constantia" pitchFamily="18" charset="0"/>
              </a:rPr>
              <a:t>充分交流     互相监督</a:t>
            </a:r>
          </a:p>
        </p:txBody>
      </p:sp>
      <p:sp>
        <p:nvSpPr>
          <p:cNvPr id="6" name="线形标注 1 5"/>
          <p:cNvSpPr/>
          <p:nvPr/>
        </p:nvSpPr>
        <p:spPr>
          <a:xfrm>
            <a:off x="684213" y="1052513"/>
            <a:ext cx="1800225" cy="576262"/>
          </a:xfrm>
          <a:prstGeom prst="borderCallout1">
            <a:avLst>
              <a:gd name="adj1" fmla="val 3758"/>
              <a:gd name="adj2" fmla="val 100205"/>
              <a:gd name="adj3" fmla="val 30194"/>
              <a:gd name="adj4" fmla="val 19716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a:solidFill>
                  <a:schemeClr val="tx1"/>
                </a:solidFill>
              </a:rPr>
              <a:t>第一责任人</a:t>
            </a:r>
            <a:endParaRPr lang="zh-CN" altLang="en-US" sz="2400" b="1" dirty="0">
              <a:solidFill>
                <a:schemeClr val="tx1"/>
              </a:solidFill>
            </a:endParaRPr>
          </a:p>
        </p:txBody>
      </p:sp>
      <p:sp>
        <p:nvSpPr>
          <p:cNvPr id="7" name="TextBox 6"/>
          <p:cNvSpPr txBox="1">
            <a:spLocks noChangeArrowheads="1"/>
          </p:cNvSpPr>
          <p:nvPr/>
        </p:nvSpPr>
        <p:spPr bwMode="auto">
          <a:xfrm>
            <a:off x="7515225" y="2565400"/>
            <a:ext cx="923925" cy="2951163"/>
          </a:xfrm>
          <a:prstGeom prst="rect">
            <a:avLst/>
          </a:prstGeom>
          <a:noFill/>
          <a:ln w="9525">
            <a:noFill/>
            <a:miter lim="800000"/>
            <a:headEnd/>
            <a:tailEnd/>
          </a:ln>
        </p:spPr>
        <p:txBody>
          <a:bodyPr vert="eaVert">
            <a:spAutoFit/>
          </a:bodyPr>
          <a:lstStyle/>
          <a:p>
            <a:r>
              <a:rPr lang="zh-CN" altLang="en-US" sz="2400" b="1">
                <a:latin typeface="Constantia" pitchFamily="18" charset="0"/>
              </a:rPr>
              <a:t>各司其职     通力合作</a:t>
            </a:r>
          </a:p>
          <a:p>
            <a:endParaRPr lang="zh-CN" altLang="en-US" sz="2400" b="1">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50" y="549275"/>
            <a:ext cx="8229600" cy="719138"/>
          </a:xfrm>
        </p:spPr>
        <p:txBody>
          <a:bodyPr>
            <a:normAutofit fontScale="90000"/>
          </a:bodyPr>
          <a:lstStyle/>
          <a:p>
            <a:pPr fontAlgn="auto">
              <a:spcAft>
                <a:spcPts val="0"/>
              </a:spcAft>
              <a:defRPr/>
            </a:pPr>
            <a:r>
              <a:rPr lang="zh-CN" altLang="en-US" sz="3600" b="1" dirty="0" smtClean="0">
                <a:solidFill>
                  <a:srgbClr val="FFC000"/>
                </a:solidFill>
              </a:rPr>
              <a:t>（二）危害物、危害、风险和超标及其关系</a:t>
            </a:r>
            <a:endParaRPr lang="zh-CN" altLang="en-US" sz="3600" b="1" dirty="0">
              <a:solidFill>
                <a:srgbClr val="FFC000"/>
              </a:solidFill>
            </a:endParaRPr>
          </a:p>
        </p:txBody>
      </p:sp>
      <p:sp>
        <p:nvSpPr>
          <p:cNvPr id="3" name="内容占位符 2"/>
          <p:cNvSpPr>
            <a:spLocks noGrp="1"/>
          </p:cNvSpPr>
          <p:nvPr>
            <p:ph idx="1"/>
          </p:nvPr>
        </p:nvSpPr>
        <p:spPr>
          <a:xfrm>
            <a:off x="323850" y="1628775"/>
            <a:ext cx="8496300" cy="4824413"/>
          </a:xfrm>
        </p:spPr>
        <p:txBody>
          <a:bodyPr>
            <a:noAutofit/>
          </a:bodyPr>
          <a:lstStyle/>
          <a:p>
            <a:pPr marL="457200" indent="-457200" fontAlgn="auto">
              <a:lnSpc>
                <a:spcPct val="150000"/>
              </a:lnSpc>
              <a:spcBef>
                <a:spcPts val="600"/>
              </a:spcBef>
              <a:spcAft>
                <a:spcPts val="0"/>
              </a:spcAft>
              <a:buClr>
                <a:schemeClr val="accent3"/>
              </a:buClr>
              <a:buSzPct val="100000"/>
              <a:buFont typeface="+mj-lt"/>
              <a:buAutoNum type="arabicPeriod"/>
              <a:defRPr/>
            </a:pPr>
            <a:r>
              <a:rPr lang="zh-CN" altLang="en-US" sz="2800" b="1" dirty="0" smtClean="0">
                <a:latin typeface="+mn-ea"/>
              </a:rPr>
              <a:t>危害物≠风险：风险</a:t>
            </a:r>
            <a:r>
              <a:rPr lang="en-US" altLang="zh-CN" sz="2800" b="1" dirty="0" smtClean="0">
                <a:latin typeface="+mn-ea"/>
              </a:rPr>
              <a:t>=</a:t>
            </a:r>
            <a:r>
              <a:rPr lang="zh-CN" altLang="en-US" sz="2800" b="1" dirty="0" smtClean="0">
                <a:latin typeface="+mn-ea"/>
              </a:rPr>
              <a:t>危害性</a:t>
            </a:r>
            <a:r>
              <a:rPr lang="en-US" altLang="zh-CN" sz="2800" b="1" dirty="0" smtClean="0">
                <a:latin typeface="+mn-ea"/>
              </a:rPr>
              <a:t>×</a:t>
            </a:r>
            <a:r>
              <a:rPr lang="zh-CN" altLang="en-US" sz="2800" b="1" dirty="0" smtClean="0">
                <a:latin typeface="+mn-ea"/>
              </a:rPr>
              <a:t>摄入量，如某一危害物毒性很大，但摄入量很少，则风险就小</a:t>
            </a:r>
            <a:endParaRPr lang="en-US" altLang="zh-CN" sz="2800" b="1" dirty="0" smtClean="0">
              <a:latin typeface="+mn-ea"/>
            </a:endParaRPr>
          </a:p>
          <a:p>
            <a:pPr marL="457200" indent="-457200" fontAlgn="auto">
              <a:lnSpc>
                <a:spcPct val="150000"/>
              </a:lnSpc>
              <a:spcBef>
                <a:spcPts val="600"/>
              </a:spcBef>
              <a:spcAft>
                <a:spcPts val="0"/>
              </a:spcAft>
              <a:buClr>
                <a:schemeClr val="accent3"/>
              </a:buClr>
              <a:buSzPct val="100000"/>
              <a:buFont typeface="+mj-lt"/>
              <a:buAutoNum type="arabicPeriod"/>
              <a:defRPr/>
            </a:pPr>
            <a:r>
              <a:rPr lang="zh-CN" altLang="en-US" sz="2800" b="1" dirty="0" smtClean="0">
                <a:latin typeface="+mn-ea"/>
              </a:rPr>
              <a:t>风险≠危害：风险只是存在产生危害的可能性</a:t>
            </a:r>
            <a:endParaRPr lang="en-US" altLang="zh-CN" sz="2800" b="1" dirty="0" smtClean="0">
              <a:latin typeface="+mn-ea"/>
            </a:endParaRPr>
          </a:p>
          <a:p>
            <a:pPr marL="457200" indent="-457200" fontAlgn="auto">
              <a:lnSpc>
                <a:spcPct val="150000"/>
              </a:lnSpc>
              <a:spcBef>
                <a:spcPts val="600"/>
              </a:spcBef>
              <a:spcAft>
                <a:spcPts val="0"/>
              </a:spcAft>
              <a:buClr>
                <a:schemeClr val="accent3"/>
              </a:buClr>
              <a:buSzPct val="100000"/>
              <a:buFont typeface="+mj-lt"/>
              <a:buAutoNum type="arabicPeriod"/>
              <a:defRPr/>
            </a:pPr>
            <a:r>
              <a:rPr lang="zh-CN" altLang="en-US" sz="2800" b="1" dirty="0" smtClean="0">
                <a:latin typeface="+mn-ea"/>
              </a:rPr>
              <a:t>存在危害物≠产生危害：危害物要达到一定的量才可能产生危害，存在危害物只是产生危害的一个必要条件之一</a:t>
            </a:r>
            <a:endParaRPr lang="en-US" altLang="zh-CN" sz="2800" b="1" dirty="0" smtClean="0">
              <a:latin typeface="+mn-ea"/>
            </a:endParaRPr>
          </a:p>
          <a:p>
            <a:pPr marL="457200" indent="-457200" fontAlgn="auto">
              <a:lnSpc>
                <a:spcPct val="150000"/>
              </a:lnSpc>
              <a:spcBef>
                <a:spcPts val="600"/>
              </a:spcBef>
              <a:spcAft>
                <a:spcPts val="0"/>
              </a:spcAft>
              <a:buClr>
                <a:schemeClr val="accent3"/>
              </a:buClr>
              <a:buSzPct val="100000"/>
              <a:buFont typeface="+mj-lt"/>
              <a:buAutoNum type="arabicPeriod"/>
              <a:defRPr/>
            </a:pPr>
            <a:r>
              <a:rPr lang="zh-CN" altLang="en-US" sz="2800" b="1" dirty="0" smtClean="0">
                <a:latin typeface="+mn-ea"/>
              </a:rPr>
              <a:t>超标与风险的关系</a:t>
            </a:r>
            <a:endParaRPr lang="zh-CN" altLang="en-US" sz="2800" b="1" dirty="0">
              <a:latin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8305800" cy="936104"/>
          </a:xfrm>
        </p:spPr>
        <p:txBody>
          <a:bodyPr/>
          <a:lstStyle/>
          <a:p>
            <a:pPr algn="ctr" fontAlgn="auto">
              <a:spcAft>
                <a:spcPts val="0"/>
              </a:spcAft>
              <a:defRPr/>
            </a:pPr>
            <a:r>
              <a:rPr lang="zh-CN" altLang="en-US" b="1" dirty="0" smtClean="0">
                <a:solidFill>
                  <a:srgbClr val="FFC000"/>
                </a:solidFill>
              </a:rPr>
              <a:t>超标与风险的关系</a:t>
            </a:r>
            <a:endParaRPr lang="zh-CN" altLang="en-US" b="1" dirty="0">
              <a:solidFill>
                <a:srgbClr val="FFC000"/>
              </a:solidFill>
            </a:endParaRPr>
          </a:p>
        </p:txBody>
      </p:sp>
      <p:graphicFrame>
        <p:nvGraphicFramePr>
          <p:cNvPr id="6" name="表格 5"/>
          <p:cNvGraphicFramePr>
            <a:graphicFrameLocks noGrp="1"/>
          </p:cNvGraphicFramePr>
          <p:nvPr/>
        </p:nvGraphicFramePr>
        <p:xfrm>
          <a:off x="2555875" y="1844675"/>
          <a:ext cx="720080" cy="3945208"/>
        </p:xfrm>
        <a:graphic>
          <a:graphicData uri="http://schemas.openxmlformats.org/drawingml/2006/table">
            <a:tbl>
              <a:tblPr firstRow="1" bandRow="1">
                <a:tableStyleId>{5C22544A-7EE6-4342-B048-85BDC9FD1C3A}</a:tableStyleId>
              </a:tblPr>
              <a:tblGrid>
                <a:gridCol w="720080"/>
              </a:tblGrid>
              <a:tr h="2448272">
                <a:tc>
                  <a:txBody>
                    <a:bodyPr/>
                    <a:lstStyle/>
                    <a:p>
                      <a:endParaRPr lang="zh-CN" altLang="en-US" dirty="0"/>
                    </a:p>
                  </a:txBody>
                  <a:tcPr/>
                </a:tc>
              </a:tr>
              <a:tr h="1496936">
                <a:tc>
                  <a:txBody>
                    <a:bodyPr/>
                    <a:lstStyle/>
                    <a:p>
                      <a:endParaRPr lang="zh-CN" altLang="en-US" dirty="0"/>
                    </a:p>
                  </a:txBody>
                  <a:tcPr>
                    <a:solidFill>
                      <a:srgbClr val="C00000"/>
                    </a:solidFill>
                  </a:tcPr>
                </a:tc>
              </a:tr>
            </a:tbl>
          </a:graphicData>
        </a:graphic>
      </p:graphicFrame>
      <p:graphicFrame>
        <p:nvGraphicFramePr>
          <p:cNvPr id="7" name="表格 6"/>
          <p:cNvGraphicFramePr>
            <a:graphicFrameLocks noGrp="1"/>
          </p:cNvGraphicFramePr>
          <p:nvPr/>
        </p:nvGraphicFramePr>
        <p:xfrm>
          <a:off x="5219700" y="1844675"/>
          <a:ext cx="695400" cy="3960440"/>
        </p:xfrm>
        <a:graphic>
          <a:graphicData uri="http://schemas.openxmlformats.org/drawingml/2006/table">
            <a:tbl>
              <a:tblPr firstRow="1" bandRow="1">
                <a:tableStyleId>{5C22544A-7EE6-4342-B048-85BDC9FD1C3A}</a:tableStyleId>
              </a:tblPr>
              <a:tblGrid>
                <a:gridCol w="695400"/>
              </a:tblGrid>
              <a:tr h="1610788">
                <a:tc>
                  <a:txBody>
                    <a:bodyPr/>
                    <a:lstStyle/>
                    <a:p>
                      <a:endParaRPr lang="zh-CN" altLang="en-US" dirty="0"/>
                    </a:p>
                  </a:txBody>
                  <a:tcPr/>
                </a:tc>
              </a:tr>
              <a:tr h="2349652">
                <a:tc>
                  <a:txBody>
                    <a:bodyPr/>
                    <a:lstStyle/>
                    <a:p>
                      <a:endParaRPr lang="zh-CN" altLang="en-US" dirty="0"/>
                    </a:p>
                  </a:txBody>
                  <a:tcPr>
                    <a:solidFill>
                      <a:srgbClr val="C00000"/>
                    </a:solidFill>
                  </a:tcPr>
                </a:tc>
              </a:tr>
            </a:tbl>
          </a:graphicData>
        </a:graphic>
      </p:graphicFrame>
      <p:sp>
        <p:nvSpPr>
          <p:cNvPr id="9" name="椭圆形标注 8"/>
          <p:cNvSpPr/>
          <p:nvPr/>
        </p:nvSpPr>
        <p:spPr>
          <a:xfrm>
            <a:off x="3708400" y="4068763"/>
            <a:ext cx="1008063" cy="520700"/>
          </a:xfrm>
          <a:prstGeom prst="wedgeEllipseCallout">
            <a:avLst>
              <a:gd name="adj1" fmla="val -87061"/>
              <a:gd name="adj2" fmla="val -3729"/>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US" altLang="zh-CN" b="1" dirty="0">
                <a:solidFill>
                  <a:schemeClr val="tx1"/>
                </a:solidFill>
              </a:rPr>
              <a:t>MRL</a:t>
            </a:r>
            <a:endParaRPr lang="zh-CN" altLang="en-US" b="1" dirty="0">
              <a:solidFill>
                <a:schemeClr val="tx1"/>
              </a:solidFill>
            </a:endParaRPr>
          </a:p>
        </p:txBody>
      </p:sp>
      <p:sp>
        <p:nvSpPr>
          <p:cNvPr id="10" name="椭圆形标注 9"/>
          <p:cNvSpPr/>
          <p:nvPr/>
        </p:nvSpPr>
        <p:spPr>
          <a:xfrm>
            <a:off x="3419475" y="2946400"/>
            <a:ext cx="1296988" cy="908050"/>
          </a:xfrm>
          <a:prstGeom prst="wedgeEllipseCallout">
            <a:avLst>
              <a:gd name="adj1" fmla="val 88589"/>
              <a:gd name="adj2" fmla="val 8248"/>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en-US" altLang="zh-CN" b="1" dirty="0">
                <a:solidFill>
                  <a:schemeClr val="tx1"/>
                </a:solidFill>
              </a:rPr>
              <a:t>ADI</a:t>
            </a:r>
            <a:r>
              <a:rPr lang="zh-CN" altLang="en-US" b="1" dirty="0">
                <a:solidFill>
                  <a:schemeClr val="tx1"/>
                </a:solidFill>
              </a:rPr>
              <a:t>或</a:t>
            </a:r>
            <a:r>
              <a:rPr lang="en-US" altLang="zh-CN" b="1" dirty="0" err="1">
                <a:solidFill>
                  <a:schemeClr val="tx1"/>
                </a:solidFill>
              </a:rPr>
              <a:t>ARfD</a:t>
            </a:r>
            <a:endParaRPr lang="zh-CN" altLang="en-US" b="1" dirty="0">
              <a:solidFill>
                <a:schemeClr val="tx1"/>
              </a:solidFill>
            </a:endParaRPr>
          </a:p>
        </p:txBody>
      </p:sp>
      <p:sp>
        <p:nvSpPr>
          <p:cNvPr id="11" name="椭圆形标注 10"/>
          <p:cNvSpPr/>
          <p:nvPr/>
        </p:nvSpPr>
        <p:spPr>
          <a:xfrm>
            <a:off x="6588125" y="4581525"/>
            <a:ext cx="1944688" cy="519113"/>
          </a:xfrm>
          <a:prstGeom prst="wedgeEllipseCallout">
            <a:avLst>
              <a:gd name="adj1" fmla="val -82015"/>
              <a:gd name="adj2" fmla="val 4655"/>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zh-CN" altLang="en-US" b="1" dirty="0">
                <a:solidFill>
                  <a:schemeClr val="tx1"/>
                </a:solidFill>
              </a:rPr>
              <a:t>风险可接受</a:t>
            </a:r>
            <a:endParaRPr lang="zh-CN" altLang="en-US" b="1" dirty="0">
              <a:solidFill>
                <a:schemeClr val="tx1"/>
              </a:solidFill>
            </a:endParaRPr>
          </a:p>
        </p:txBody>
      </p:sp>
      <p:sp>
        <p:nvSpPr>
          <p:cNvPr id="12" name="椭圆形标注 11"/>
          <p:cNvSpPr/>
          <p:nvPr/>
        </p:nvSpPr>
        <p:spPr>
          <a:xfrm>
            <a:off x="6516688" y="2420938"/>
            <a:ext cx="2232025" cy="519112"/>
          </a:xfrm>
          <a:prstGeom prst="wedgeEllipseCallout">
            <a:avLst>
              <a:gd name="adj1" fmla="val -77198"/>
              <a:gd name="adj2" fmla="val -3729"/>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zh-CN" altLang="en-US" b="1" dirty="0">
                <a:solidFill>
                  <a:schemeClr val="tx1"/>
                </a:solidFill>
              </a:rPr>
              <a:t>风险不可接受</a:t>
            </a:r>
            <a:endParaRPr lang="zh-CN" altLang="en-US" b="1" dirty="0">
              <a:solidFill>
                <a:schemeClr val="tx1"/>
              </a:solidFill>
            </a:endParaRPr>
          </a:p>
        </p:txBody>
      </p:sp>
      <p:sp>
        <p:nvSpPr>
          <p:cNvPr id="14" name="椭圆形标注 13"/>
          <p:cNvSpPr/>
          <p:nvPr/>
        </p:nvSpPr>
        <p:spPr>
          <a:xfrm>
            <a:off x="755650" y="2420938"/>
            <a:ext cx="1295400" cy="519112"/>
          </a:xfrm>
          <a:prstGeom prst="wedgeEllipseCallout">
            <a:avLst>
              <a:gd name="adj1" fmla="val 88589"/>
              <a:gd name="adj2" fmla="val 8248"/>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zh-CN" altLang="en-US" b="1" dirty="0">
                <a:solidFill>
                  <a:schemeClr val="tx1"/>
                </a:solidFill>
              </a:rPr>
              <a:t>违规</a:t>
            </a:r>
            <a:endParaRPr lang="zh-CN" altLang="en-US" b="1" dirty="0">
              <a:solidFill>
                <a:schemeClr val="tx1"/>
              </a:solidFill>
            </a:endParaRPr>
          </a:p>
        </p:txBody>
      </p:sp>
      <p:sp>
        <p:nvSpPr>
          <p:cNvPr id="15" name="椭圆形标注 14"/>
          <p:cNvSpPr/>
          <p:nvPr/>
        </p:nvSpPr>
        <p:spPr>
          <a:xfrm>
            <a:off x="755650" y="4854575"/>
            <a:ext cx="1295400" cy="519113"/>
          </a:xfrm>
          <a:prstGeom prst="wedgeEllipseCallout">
            <a:avLst>
              <a:gd name="adj1" fmla="val 88589"/>
              <a:gd name="adj2" fmla="val 8248"/>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defRPr/>
            </a:pPr>
            <a:r>
              <a:rPr lang="zh-CN" altLang="en-US" b="1" dirty="0">
                <a:solidFill>
                  <a:schemeClr val="tx1"/>
                </a:solidFill>
              </a:rPr>
              <a:t>不违规</a:t>
            </a:r>
            <a:endParaRPr lang="zh-CN" altLang="en-US" b="1" dirty="0">
              <a:solidFill>
                <a:schemeClr val="tx1"/>
              </a:solidFill>
            </a:endParaRPr>
          </a:p>
        </p:txBody>
      </p:sp>
      <p:sp>
        <p:nvSpPr>
          <p:cNvPr id="44057" name="TextBox 15"/>
          <p:cNvSpPr txBox="1">
            <a:spLocks noChangeArrowheads="1"/>
          </p:cNvSpPr>
          <p:nvPr/>
        </p:nvSpPr>
        <p:spPr bwMode="auto">
          <a:xfrm>
            <a:off x="2124075" y="6092825"/>
            <a:ext cx="1511300" cy="400050"/>
          </a:xfrm>
          <a:prstGeom prst="rect">
            <a:avLst/>
          </a:prstGeom>
          <a:noFill/>
          <a:ln w="9525">
            <a:noFill/>
            <a:miter lim="800000"/>
            <a:headEnd/>
            <a:tailEnd/>
          </a:ln>
        </p:spPr>
        <p:txBody>
          <a:bodyPr>
            <a:spAutoFit/>
          </a:bodyPr>
          <a:lstStyle/>
          <a:p>
            <a:r>
              <a:rPr lang="zh-CN" altLang="en-US" sz="2000" b="1">
                <a:latin typeface="Constantia" pitchFamily="18" charset="0"/>
              </a:rPr>
              <a:t>农产品残留</a:t>
            </a:r>
          </a:p>
        </p:txBody>
      </p:sp>
      <p:sp>
        <p:nvSpPr>
          <p:cNvPr id="44058" name="TextBox 16"/>
          <p:cNvSpPr txBox="1">
            <a:spLocks noChangeArrowheads="1"/>
          </p:cNvSpPr>
          <p:nvPr/>
        </p:nvSpPr>
        <p:spPr bwMode="auto">
          <a:xfrm>
            <a:off x="4787900" y="6092825"/>
            <a:ext cx="1728788" cy="400050"/>
          </a:xfrm>
          <a:prstGeom prst="rect">
            <a:avLst/>
          </a:prstGeom>
          <a:noFill/>
          <a:ln w="9525">
            <a:noFill/>
            <a:miter lim="800000"/>
            <a:headEnd/>
            <a:tailEnd/>
          </a:ln>
        </p:spPr>
        <p:txBody>
          <a:bodyPr>
            <a:spAutoFit/>
          </a:bodyPr>
          <a:lstStyle/>
          <a:p>
            <a:r>
              <a:rPr lang="zh-CN" altLang="en-US" sz="2000" b="1">
                <a:latin typeface="Constantia" pitchFamily="18" charset="0"/>
              </a:rPr>
              <a:t>消费者摄入量</a:t>
            </a:r>
          </a:p>
        </p:txBody>
      </p:sp>
      <p:sp>
        <p:nvSpPr>
          <p:cNvPr id="18" name="圆角矩形标注 17"/>
          <p:cNvSpPr/>
          <p:nvPr/>
        </p:nvSpPr>
        <p:spPr>
          <a:xfrm>
            <a:off x="539750" y="3500438"/>
            <a:ext cx="1511300" cy="1008062"/>
          </a:xfrm>
          <a:prstGeom prst="wedgeRoundRectCallout">
            <a:avLst>
              <a:gd name="adj1" fmla="val 83040"/>
              <a:gd name="adj2" fmla="val 28333"/>
              <a:gd name="adj3" fmla="val 16667"/>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rPr>
              <a:t>健康保护</a:t>
            </a:r>
            <a:endParaRPr lang="en-US" altLang="zh-CN" b="1" dirty="0">
              <a:solidFill>
                <a:schemeClr val="tx1"/>
              </a:solidFill>
            </a:endParaRPr>
          </a:p>
          <a:p>
            <a:pPr algn="ctr" fontAlgn="auto">
              <a:spcBef>
                <a:spcPts val="0"/>
              </a:spcBef>
              <a:spcAft>
                <a:spcPts val="0"/>
              </a:spcAft>
              <a:defRPr/>
            </a:pPr>
            <a:r>
              <a:rPr lang="zh-CN" altLang="en-US" b="1" dirty="0">
                <a:solidFill>
                  <a:schemeClr val="tx1"/>
                </a:solidFill>
              </a:rPr>
              <a:t>技术必要性</a:t>
            </a:r>
            <a:endParaRPr lang="en-US" altLang="zh-CN" b="1" dirty="0">
              <a:solidFill>
                <a:schemeClr val="tx1"/>
              </a:solidFill>
            </a:endParaRPr>
          </a:p>
          <a:p>
            <a:pPr algn="ctr" fontAlgn="auto">
              <a:spcBef>
                <a:spcPts val="0"/>
              </a:spcBef>
              <a:spcAft>
                <a:spcPts val="0"/>
              </a:spcAft>
              <a:defRPr/>
            </a:pPr>
            <a:r>
              <a:rPr lang="zh-CN" altLang="en-US" b="1" dirty="0">
                <a:solidFill>
                  <a:schemeClr val="tx1"/>
                </a:solidFill>
              </a:rPr>
              <a:t>贸易考虑</a:t>
            </a:r>
            <a:endParaRPr lang="zh-CN" altLang="en-US" b="1"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xfrm>
            <a:off x="179388" y="476250"/>
            <a:ext cx="6264275" cy="1944688"/>
          </a:xfrm>
        </p:spPr>
        <p:txBody>
          <a:bodyPr/>
          <a:lstStyle/>
          <a:p>
            <a:pPr>
              <a:lnSpc>
                <a:spcPct val="150000"/>
              </a:lnSpc>
            </a:pPr>
            <a:r>
              <a:rPr lang="en-US" altLang="zh-CN" sz="3600" b="1" smtClean="0">
                <a:solidFill>
                  <a:srgbClr val="FFC000"/>
                </a:solidFill>
              </a:rPr>
              <a:t>  2011</a:t>
            </a:r>
            <a:r>
              <a:rPr lang="zh-CN" altLang="en-US" sz="3600" b="1" smtClean="0">
                <a:solidFill>
                  <a:srgbClr val="FFC000"/>
                </a:solidFill>
              </a:rPr>
              <a:t>，</a:t>
            </a:r>
            <a:r>
              <a:rPr lang="en-US" altLang="zh-CN" sz="3600" b="1" smtClean="0">
                <a:solidFill>
                  <a:srgbClr val="FFC000"/>
                </a:solidFill>
              </a:rPr>
              <a:t/>
            </a:r>
            <a:br>
              <a:rPr lang="en-US" altLang="zh-CN" sz="3600" b="1" smtClean="0">
                <a:solidFill>
                  <a:srgbClr val="FFC000"/>
                </a:solidFill>
              </a:rPr>
            </a:br>
            <a:r>
              <a:rPr lang="zh-CN" altLang="en-US" sz="3600" b="1" smtClean="0">
                <a:solidFill>
                  <a:srgbClr val="FFC000"/>
                </a:solidFill>
              </a:rPr>
              <a:t>“植物生长调节剂”风波</a:t>
            </a:r>
            <a:endParaRPr lang="zh-CN" altLang="en-US" sz="3600" smtClean="0">
              <a:solidFill>
                <a:srgbClr val="FFC000"/>
              </a:solidFill>
            </a:endParaRPr>
          </a:p>
        </p:txBody>
      </p:sp>
      <p:sp>
        <p:nvSpPr>
          <p:cNvPr id="45059" name="内容占位符 2"/>
          <p:cNvSpPr>
            <a:spLocks noGrp="1"/>
          </p:cNvSpPr>
          <p:nvPr>
            <p:ph idx="1"/>
          </p:nvPr>
        </p:nvSpPr>
        <p:spPr>
          <a:xfrm>
            <a:off x="539750" y="2708275"/>
            <a:ext cx="4392613" cy="3744913"/>
          </a:xfrm>
        </p:spPr>
        <p:txBody>
          <a:bodyPr/>
          <a:lstStyle/>
          <a:p>
            <a:pPr>
              <a:lnSpc>
                <a:spcPct val="150000"/>
              </a:lnSpc>
            </a:pPr>
            <a:r>
              <a:rPr lang="zh-CN" altLang="zh-CN" sz="2800" b="1" smtClean="0"/>
              <a:t>未成熟先爆裂的西瓜</a:t>
            </a:r>
            <a:endParaRPr lang="en-US" altLang="zh-CN" sz="2800" b="1" smtClean="0"/>
          </a:p>
          <a:p>
            <a:pPr>
              <a:lnSpc>
                <a:spcPct val="150000"/>
              </a:lnSpc>
            </a:pPr>
            <a:r>
              <a:rPr lang="zh-CN" altLang="zh-CN" sz="2800" b="1" smtClean="0"/>
              <a:t>“顶花带刺”的黄瓜</a:t>
            </a:r>
            <a:endParaRPr lang="en-US" altLang="zh-CN" sz="2800" b="1" smtClean="0"/>
          </a:p>
          <a:p>
            <a:pPr>
              <a:lnSpc>
                <a:spcPct val="150000"/>
              </a:lnSpc>
            </a:pPr>
            <a:r>
              <a:rPr lang="zh-CN" altLang="en-US" sz="2800" b="1" smtClean="0"/>
              <a:t>催熟的香蕉</a:t>
            </a:r>
            <a:endParaRPr lang="en-US" altLang="zh-CN" sz="2800" b="1" smtClean="0"/>
          </a:p>
          <a:p>
            <a:pPr>
              <a:lnSpc>
                <a:spcPct val="150000"/>
              </a:lnSpc>
            </a:pPr>
            <a:endParaRPr lang="en-US" altLang="zh-CN" sz="2800" b="1" smtClean="0"/>
          </a:p>
          <a:p>
            <a:pPr>
              <a:lnSpc>
                <a:spcPct val="150000"/>
              </a:lnSpc>
              <a:buFont typeface="Wingdings 2" pitchFamily="18" charset="2"/>
              <a:buNone/>
            </a:pPr>
            <a:r>
              <a:rPr lang="zh-CN" altLang="en-US" sz="2800" b="1" smtClean="0"/>
              <a:t>      </a:t>
            </a:r>
            <a:endParaRPr lang="en-US" altLang="zh-CN" sz="2800" b="1" smtClean="0"/>
          </a:p>
        </p:txBody>
      </p:sp>
      <p:pic>
        <p:nvPicPr>
          <p:cNvPr id="45060" name="Picture 6" descr="http://www.chinajilin.com.cn/zhuanti/images/attachement/jpg/site1/20110518/00188b18a59d0f3d799d06.jpg"/>
          <p:cNvPicPr>
            <a:picLocks noChangeAspect="1" noChangeArrowheads="1"/>
          </p:cNvPicPr>
          <p:nvPr/>
        </p:nvPicPr>
        <p:blipFill>
          <a:blip r:embed="rId2" cstate="print"/>
          <a:srcRect/>
          <a:stretch>
            <a:fillRect/>
          </a:stretch>
        </p:blipFill>
        <p:spPr bwMode="auto">
          <a:xfrm>
            <a:off x="4951413" y="4054475"/>
            <a:ext cx="4192587" cy="2803525"/>
          </a:xfrm>
          <a:prstGeom prst="rect">
            <a:avLst/>
          </a:prstGeom>
          <a:noFill/>
          <a:ln w="9525">
            <a:noFill/>
            <a:miter lim="800000"/>
            <a:headEnd/>
            <a:tailEnd/>
          </a:ln>
        </p:spPr>
      </p:pic>
      <p:pic>
        <p:nvPicPr>
          <p:cNvPr id="45061" name="Picture 4" descr="http://img.21food.cn/userimages1/sbwsbw/sbwsbw$9354110.jpg"/>
          <p:cNvPicPr>
            <a:picLocks noChangeAspect="1" noChangeArrowheads="1"/>
          </p:cNvPicPr>
          <p:nvPr/>
        </p:nvPicPr>
        <p:blipFill>
          <a:blip r:embed="rId3" cstate="print"/>
          <a:srcRect/>
          <a:stretch>
            <a:fillRect/>
          </a:stretch>
        </p:blipFill>
        <p:spPr bwMode="auto">
          <a:xfrm>
            <a:off x="5940425" y="0"/>
            <a:ext cx="3203575" cy="400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57200" y="404813"/>
            <a:ext cx="7499350" cy="852487"/>
          </a:xfrm>
        </p:spPr>
        <p:txBody>
          <a:bodyPr/>
          <a:lstStyle/>
          <a:p>
            <a:r>
              <a:rPr lang="zh-CN" altLang="en-US" sz="4000" b="1" smtClean="0">
                <a:solidFill>
                  <a:srgbClr val="FFC000"/>
                </a:solidFill>
              </a:rPr>
              <a:t>农业生产特点与农产品安全</a:t>
            </a:r>
          </a:p>
        </p:txBody>
      </p:sp>
      <p:sp>
        <p:nvSpPr>
          <p:cNvPr id="3" name="内容占位符 2"/>
          <p:cNvSpPr>
            <a:spLocks noGrp="1"/>
          </p:cNvSpPr>
          <p:nvPr>
            <p:ph idx="1"/>
          </p:nvPr>
        </p:nvSpPr>
        <p:spPr>
          <a:xfrm>
            <a:off x="684213" y="1844675"/>
            <a:ext cx="3743325" cy="2663825"/>
          </a:xfrm>
          <a:no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533400" lvl="1" indent="-414338" fontAlgn="auto">
              <a:spcAft>
                <a:spcPts val="0"/>
              </a:spcAft>
              <a:buSzPct val="100000"/>
              <a:buFont typeface="+mj-lt"/>
              <a:buAutoNum type="arabicPeriod"/>
              <a:defRPr/>
            </a:pPr>
            <a:r>
              <a:rPr lang="zh-CN" altLang="en-US" sz="2800" b="1" dirty="0" smtClean="0">
                <a:solidFill>
                  <a:schemeClr val="tx1"/>
                </a:solidFill>
                <a:latin typeface="+mn-ea"/>
              </a:rPr>
              <a:t>生产环境的开放性</a:t>
            </a:r>
            <a:endParaRPr lang="en-US" altLang="zh-CN" sz="2800" b="1" dirty="0" smtClean="0">
              <a:solidFill>
                <a:schemeClr val="tx1"/>
              </a:solidFill>
              <a:latin typeface="+mn-ea"/>
            </a:endParaRPr>
          </a:p>
          <a:p>
            <a:pPr marL="533400" lvl="1" indent="-414338" fontAlgn="auto">
              <a:spcAft>
                <a:spcPts val="0"/>
              </a:spcAft>
              <a:buSzPct val="100000"/>
              <a:buFont typeface="+mj-lt"/>
              <a:buAutoNum type="arabicPeriod"/>
              <a:defRPr/>
            </a:pPr>
            <a:r>
              <a:rPr lang="zh-CN" altLang="en-US" sz="2800" b="1" dirty="0" smtClean="0">
                <a:solidFill>
                  <a:schemeClr val="tx1"/>
                </a:solidFill>
                <a:latin typeface="+mn-ea"/>
              </a:rPr>
              <a:t>生产要素的持续性</a:t>
            </a:r>
            <a:endParaRPr lang="en-US" altLang="zh-CN" sz="2800" b="1" dirty="0" smtClean="0">
              <a:solidFill>
                <a:schemeClr val="tx1"/>
              </a:solidFill>
              <a:latin typeface="+mn-ea"/>
            </a:endParaRPr>
          </a:p>
          <a:p>
            <a:pPr marL="533400" lvl="1" indent="-414338" fontAlgn="auto">
              <a:spcAft>
                <a:spcPts val="0"/>
              </a:spcAft>
              <a:buSzPct val="100000"/>
              <a:buFont typeface="+mj-lt"/>
              <a:buAutoNum type="arabicPeriod"/>
              <a:defRPr/>
            </a:pPr>
            <a:r>
              <a:rPr lang="zh-CN" altLang="en-US" sz="2800" b="1" dirty="0" smtClean="0">
                <a:solidFill>
                  <a:schemeClr val="tx1"/>
                </a:solidFill>
                <a:latin typeface="+mn-ea"/>
              </a:rPr>
              <a:t>生产过程的漫长性</a:t>
            </a:r>
            <a:endParaRPr lang="en-US" altLang="zh-CN" sz="2800" b="1" dirty="0" smtClean="0">
              <a:solidFill>
                <a:schemeClr val="tx1"/>
              </a:solidFill>
              <a:latin typeface="+mn-ea"/>
            </a:endParaRPr>
          </a:p>
          <a:p>
            <a:pPr marL="533400" lvl="1" indent="-414338" fontAlgn="auto">
              <a:spcAft>
                <a:spcPts val="0"/>
              </a:spcAft>
              <a:buSzPct val="100000"/>
              <a:buFont typeface="+mj-lt"/>
              <a:buAutoNum type="arabicPeriod"/>
              <a:defRPr/>
            </a:pPr>
            <a:r>
              <a:rPr lang="zh-CN" altLang="en-US" sz="2800" b="1" dirty="0" smtClean="0">
                <a:solidFill>
                  <a:schemeClr val="tx1"/>
                </a:solidFill>
                <a:latin typeface="+mn-ea"/>
              </a:rPr>
              <a:t>生产方式的多样性</a:t>
            </a:r>
            <a:endParaRPr lang="en-US" altLang="zh-CN" sz="2800" b="1" dirty="0" smtClean="0">
              <a:solidFill>
                <a:schemeClr val="tx1"/>
              </a:solidFill>
              <a:latin typeface="+mn-ea"/>
            </a:endParaRPr>
          </a:p>
          <a:p>
            <a:pPr marL="533400" lvl="1" indent="-414338" fontAlgn="auto">
              <a:spcAft>
                <a:spcPts val="0"/>
              </a:spcAft>
              <a:buSzPct val="100000"/>
              <a:buFont typeface="+mj-lt"/>
              <a:buAutoNum type="arabicPeriod"/>
              <a:defRPr/>
            </a:pPr>
            <a:r>
              <a:rPr lang="zh-CN" altLang="en-US" sz="2800" b="1" dirty="0" smtClean="0">
                <a:solidFill>
                  <a:schemeClr val="tx1"/>
                </a:solidFill>
                <a:latin typeface="+mn-ea"/>
              </a:rPr>
              <a:t>生产主体的分散性</a:t>
            </a:r>
            <a:endParaRPr lang="en-US" altLang="zh-CN" sz="2800" b="1" dirty="0" smtClean="0">
              <a:solidFill>
                <a:schemeClr val="tx1"/>
              </a:solidFill>
              <a:latin typeface="+mn-ea"/>
            </a:endParaRPr>
          </a:p>
        </p:txBody>
      </p:sp>
      <p:sp>
        <p:nvSpPr>
          <p:cNvPr id="4" name="内容占位符 2"/>
          <p:cNvSpPr txBox="1">
            <a:spLocks/>
          </p:cNvSpPr>
          <p:nvPr/>
        </p:nvSpPr>
        <p:spPr>
          <a:xfrm>
            <a:off x="5292725" y="3573463"/>
            <a:ext cx="3024188" cy="2087562"/>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454025" lvl="1" indent="-285750" fontAlgn="auto">
              <a:spcBef>
                <a:spcPct val="20000"/>
              </a:spcBef>
              <a:spcAft>
                <a:spcPts val="0"/>
              </a:spcAft>
              <a:buClr>
                <a:schemeClr val="tx2"/>
              </a:buClr>
              <a:buSzPct val="60000"/>
              <a:buFont typeface="Wingdings 2"/>
              <a:buChar char=""/>
              <a:defRPr/>
            </a:pPr>
            <a:r>
              <a:rPr lang="zh-CN" altLang="en-US" sz="2800" b="1" dirty="0">
                <a:solidFill>
                  <a:schemeClr val="tx1"/>
                </a:solidFill>
              </a:rPr>
              <a:t>危害因子多</a:t>
            </a:r>
            <a:endParaRPr lang="en-US" altLang="zh-CN" sz="2800" b="1" dirty="0">
              <a:solidFill>
                <a:schemeClr val="tx1"/>
              </a:solidFill>
            </a:endParaRPr>
          </a:p>
          <a:p>
            <a:pPr marL="454025" lvl="1" indent="-285750" fontAlgn="auto">
              <a:spcBef>
                <a:spcPct val="20000"/>
              </a:spcBef>
              <a:spcAft>
                <a:spcPts val="0"/>
              </a:spcAft>
              <a:buClr>
                <a:schemeClr val="tx2"/>
              </a:buClr>
              <a:buSzPct val="60000"/>
              <a:buFont typeface="Wingdings 2"/>
              <a:buChar char=""/>
              <a:defRPr/>
            </a:pPr>
            <a:r>
              <a:rPr lang="zh-CN" altLang="en-US" sz="2800" b="1" dirty="0">
                <a:solidFill>
                  <a:schemeClr val="tx1"/>
                </a:solidFill>
              </a:rPr>
              <a:t>影响时间长</a:t>
            </a:r>
            <a:endParaRPr lang="en-US" altLang="zh-CN" sz="2800" b="1" dirty="0">
              <a:solidFill>
                <a:schemeClr val="tx1"/>
              </a:solidFill>
            </a:endParaRPr>
          </a:p>
          <a:p>
            <a:pPr marL="454025" lvl="1" indent="-285750" fontAlgn="auto">
              <a:spcBef>
                <a:spcPct val="20000"/>
              </a:spcBef>
              <a:spcAft>
                <a:spcPts val="0"/>
              </a:spcAft>
              <a:buClr>
                <a:schemeClr val="tx2"/>
              </a:buClr>
              <a:buSzPct val="60000"/>
              <a:buFont typeface="Wingdings 2"/>
              <a:buChar char=""/>
              <a:defRPr/>
            </a:pPr>
            <a:r>
              <a:rPr lang="zh-CN" altLang="en-US" sz="2800" b="1" dirty="0">
                <a:solidFill>
                  <a:schemeClr val="tx1"/>
                </a:solidFill>
              </a:rPr>
              <a:t>样品代表性差</a:t>
            </a:r>
            <a:endParaRPr lang="en-US" altLang="zh-CN" sz="2800" b="1" dirty="0">
              <a:solidFill>
                <a:schemeClr val="tx1"/>
              </a:solidFill>
            </a:endParaRPr>
          </a:p>
          <a:p>
            <a:pPr marL="454025" lvl="1" indent="-285750" fontAlgn="auto">
              <a:spcBef>
                <a:spcPct val="20000"/>
              </a:spcBef>
              <a:spcAft>
                <a:spcPts val="0"/>
              </a:spcAft>
              <a:buClr>
                <a:schemeClr val="tx2"/>
              </a:buClr>
              <a:buSzPct val="60000"/>
              <a:buFont typeface="Wingdings 2"/>
              <a:buChar char=""/>
              <a:defRPr/>
            </a:pPr>
            <a:r>
              <a:rPr lang="zh-CN" altLang="en-US" sz="2800" b="1" dirty="0">
                <a:solidFill>
                  <a:schemeClr val="tx1"/>
                </a:solidFill>
              </a:rPr>
              <a:t>农产品批次多</a:t>
            </a:r>
            <a:endParaRPr lang="en-US" altLang="zh-CN" sz="2800" b="1" dirty="0">
              <a:solidFill>
                <a:schemeClr val="tx1"/>
              </a:solidFill>
            </a:endParaRPr>
          </a:p>
        </p:txBody>
      </p:sp>
      <p:sp>
        <p:nvSpPr>
          <p:cNvPr id="5" name="环形箭头 4"/>
          <p:cNvSpPr/>
          <p:nvPr/>
        </p:nvSpPr>
        <p:spPr>
          <a:xfrm>
            <a:off x="4284663" y="2276475"/>
            <a:ext cx="2374900" cy="1944688"/>
          </a:xfrm>
          <a:prstGeom prst="circularArrow">
            <a:avLst>
              <a:gd name="adj1" fmla="val 12500"/>
              <a:gd name="adj2" fmla="val 2183390"/>
              <a:gd name="adj3" fmla="val 20457681"/>
              <a:gd name="adj4" fmla="val 11810397"/>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188913"/>
            <a:ext cx="8229600" cy="863600"/>
          </a:xfrm>
        </p:spPr>
        <p:txBody>
          <a:bodyPr>
            <a:normAutofit fontScale="90000"/>
          </a:bodyPr>
          <a:lstStyle/>
          <a:p>
            <a:pPr fontAlgn="auto">
              <a:spcAft>
                <a:spcPts val="0"/>
              </a:spcAft>
              <a:defRPr/>
            </a:pPr>
            <a:r>
              <a:rPr lang="zh-CN" altLang="en-US" dirty="0" smtClean="0">
                <a:solidFill>
                  <a:srgbClr val="FFC000"/>
                </a:solidFill>
              </a:rPr>
              <a:t>关于“植物激素”的媒体报道</a:t>
            </a:r>
            <a:endParaRPr lang="zh-CN" altLang="en-US" dirty="0">
              <a:solidFill>
                <a:srgbClr val="FFC000"/>
              </a:solidFill>
            </a:endParaRPr>
          </a:p>
        </p:txBody>
      </p:sp>
      <p:sp>
        <p:nvSpPr>
          <p:cNvPr id="3" name="内容占位符 2"/>
          <p:cNvSpPr>
            <a:spLocks noGrp="1"/>
          </p:cNvSpPr>
          <p:nvPr>
            <p:ph idx="1"/>
          </p:nvPr>
        </p:nvSpPr>
        <p:spPr>
          <a:xfrm>
            <a:off x="179388" y="1196975"/>
            <a:ext cx="8640762" cy="5256213"/>
          </a:xfrm>
        </p:spPr>
        <p:txBody>
          <a:bodyPr>
            <a:noAutofit/>
          </a:bodyPr>
          <a:lstStyle/>
          <a:p>
            <a:pPr marL="274320" indent="-274320" fontAlgn="auto">
              <a:lnSpc>
                <a:spcPct val="150000"/>
              </a:lnSpc>
              <a:spcAft>
                <a:spcPts val="0"/>
              </a:spcAft>
              <a:buClr>
                <a:schemeClr val="accent3"/>
              </a:buClr>
              <a:buFont typeface="Wingdings 2"/>
              <a:buChar char=""/>
              <a:defRPr/>
            </a:pPr>
            <a:r>
              <a:rPr lang="zh-CN" altLang="en-US" sz="2400" b="1" dirty="0" smtClean="0"/>
              <a:t>西瓜葡萄等多种水果</a:t>
            </a:r>
            <a:r>
              <a:rPr lang="zh-CN" altLang="en-US" sz="2400" b="1" dirty="0" smtClean="0">
                <a:solidFill>
                  <a:schemeClr val="accent1">
                    <a:lumMod val="40000"/>
                    <a:lumOff val="60000"/>
                  </a:schemeClr>
                </a:solidFill>
              </a:rPr>
              <a:t>偷用膨大剂</a:t>
            </a:r>
            <a:r>
              <a:rPr lang="zh-CN" altLang="en-US" sz="2400" b="1" dirty="0" smtClean="0"/>
              <a:t>（重庆晚报，</a:t>
            </a:r>
            <a:r>
              <a:rPr lang="en-US" altLang="zh-CN" sz="2400" b="1" dirty="0" smtClean="0"/>
              <a:t>2011-05-18</a:t>
            </a:r>
            <a:r>
              <a:rPr lang="zh-CN" altLang="en-US" sz="2400" b="1" dirty="0" smtClean="0"/>
              <a:t>）</a:t>
            </a:r>
            <a:endParaRPr lang="en-US" altLang="zh-CN" sz="2400" b="1" dirty="0" smtClean="0"/>
          </a:p>
          <a:p>
            <a:pPr marL="274320" indent="-274320" fontAlgn="auto">
              <a:lnSpc>
                <a:spcPct val="150000"/>
              </a:lnSpc>
              <a:spcAft>
                <a:spcPts val="0"/>
              </a:spcAft>
              <a:buClr>
                <a:schemeClr val="accent3"/>
              </a:buClr>
              <a:buFont typeface="Wingdings 2"/>
              <a:buNone/>
              <a:defRPr/>
            </a:pPr>
            <a:r>
              <a:rPr lang="zh-CN" altLang="en-US" sz="2400" b="1" dirty="0" smtClean="0"/>
              <a:t>    “膨大剂”中文通用名为氯吡脲，日本首先开发，但因在促进细胞分裂和增大的同时，出现了畸形果、果品贮藏期变短等问题，</a:t>
            </a:r>
            <a:r>
              <a:rPr lang="zh-CN" altLang="en-US" sz="2400" b="1" dirty="0" smtClean="0">
                <a:solidFill>
                  <a:schemeClr val="accent1">
                    <a:lumMod val="40000"/>
                    <a:lumOff val="60000"/>
                  </a:schemeClr>
                </a:solidFill>
              </a:rPr>
              <a:t>未将该产品在生产中使用</a:t>
            </a:r>
            <a:r>
              <a:rPr lang="zh-CN" altLang="en-US" sz="2400" b="1" dirty="0" smtClean="0"/>
              <a:t>。我国的研究人员却争先恐后引入，</a:t>
            </a:r>
            <a:r>
              <a:rPr lang="en-US" altLang="zh-CN" sz="2400" b="1" dirty="0" smtClean="0"/>
              <a:t>1992</a:t>
            </a:r>
            <a:r>
              <a:rPr lang="zh-CN" altLang="en-US" sz="2400" b="1" dirty="0" smtClean="0"/>
              <a:t>年</a:t>
            </a:r>
            <a:r>
              <a:rPr lang="zh-CN" altLang="en-US" sz="2400" b="1" dirty="0" smtClean="0">
                <a:solidFill>
                  <a:schemeClr val="accent1">
                    <a:lumMod val="40000"/>
                    <a:lumOff val="60000"/>
                  </a:schemeClr>
                </a:solidFill>
              </a:rPr>
              <a:t>农业部居然批准了该产品</a:t>
            </a:r>
            <a:r>
              <a:rPr lang="zh-CN" altLang="en-US" sz="2400" b="1" dirty="0" smtClean="0"/>
              <a:t>。</a:t>
            </a:r>
            <a:endParaRPr lang="en-US" altLang="zh-CN" sz="2400" b="1" dirty="0" smtClean="0"/>
          </a:p>
          <a:p>
            <a:pPr marL="274320" indent="-274320" fontAlgn="auto">
              <a:lnSpc>
                <a:spcPct val="150000"/>
              </a:lnSpc>
              <a:spcAft>
                <a:spcPts val="0"/>
              </a:spcAft>
              <a:buClr>
                <a:schemeClr val="accent3"/>
              </a:buClr>
              <a:buFont typeface="Wingdings 2"/>
              <a:buChar char=""/>
              <a:defRPr/>
            </a:pPr>
            <a:r>
              <a:rPr lang="zh-CN" altLang="en-US" sz="2400" b="1" dirty="0" smtClean="0"/>
              <a:t>黄瓜“顶花带刺”用了避孕药</a:t>
            </a:r>
            <a:r>
              <a:rPr lang="en-US" altLang="zh-CN" sz="2400" b="1" dirty="0" smtClean="0"/>
              <a:t>?</a:t>
            </a:r>
            <a:r>
              <a:rPr lang="zh-CN" altLang="en-US" sz="2400" b="1" dirty="0" smtClean="0"/>
              <a:t>（扬子晚报，</a:t>
            </a:r>
            <a:r>
              <a:rPr lang="en-US" altLang="zh-CN" sz="2400" b="1" dirty="0" smtClean="0"/>
              <a:t>2011-05-17 </a:t>
            </a:r>
            <a:r>
              <a:rPr lang="zh-CN" altLang="en-US" sz="2400" b="1" dirty="0" smtClean="0"/>
              <a:t>）</a:t>
            </a:r>
            <a:endParaRPr lang="en-US" altLang="zh-CN" sz="2400" b="1" dirty="0" smtClean="0"/>
          </a:p>
          <a:p>
            <a:pPr marL="274320" indent="-274320" fontAlgn="auto">
              <a:lnSpc>
                <a:spcPct val="150000"/>
              </a:lnSpc>
              <a:spcAft>
                <a:spcPts val="0"/>
              </a:spcAft>
              <a:buClr>
                <a:schemeClr val="accent3"/>
              </a:buClr>
              <a:buFont typeface="Wingdings 2"/>
              <a:buChar char=""/>
              <a:defRPr/>
            </a:pPr>
            <a:r>
              <a:rPr lang="zh-CN" altLang="en-US" sz="2400" b="1" dirty="0" smtClean="0"/>
              <a:t>媒体传香蕉用乙烯利催熟可致儿童性早熟（南方农村报 ，</a:t>
            </a:r>
            <a:r>
              <a:rPr lang="en-US" altLang="zh-CN" sz="2400" b="1" dirty="0" smtClean="0"/>
              <a:t>2011-04-26</a:t>
            </a:r>
            <a:r>
              <a:rPr lang="zh-CN" altLang="en-US" sz="2400" b="1" dirty="0" smtClean="0"/>
              <a:t>）</a:t>
            </a:r>
            <a:endParaRPr lang="en-US" altLang="zh-CN" sz="2400" b="1" dirty="0" smtClean="0"/>
          </a:p>
          <a:p>
            <a:pPr marL="274320" indent="-274320" fontAlgn="auto">
              <a:lnSpc>
                <a:spcPct val="150000"/>
              </a:lnSpc>
              <a:spcAft>
                <a:spcPts val="0"/>
              </a:spcAft>
              <a:buClr>
                <a:schemeClr val="accent3"/>
              </a:buClr>
              <a:buFont typeface="Wingdings 2"/>
              <a:buChar char=""/>
              <a:defRPr/>
            </a:pPr>
            <a:r>
              <a:rPr lang="zh-CN" altLang="zh-CN" sz="2400" b="1" dirty="0" smtClean="0"/>
              <a:t>膨大剂对人体健康无害</a:t>
            </a:r>
            <a:r>
              <a:rPr lang="zh-CN" altLang="en-US" sz="2400" b="1" dirty="0" smtClean="0"/>
              <a:t>（</a:t>
            </a:r>
            <a:r>
              <a:rPr lang="zh-CN" altLang="zh-CN" sz="2400" b="1" dirty="0" smtClean="0"/>
              <a:t>人民日报，</a:t>
            </a:r>
            <a:r>
              <a:rPr lang="en-US" altLang="zh-CN" sz="2400" b="1" dirty="0" smtClean="0"/>
              <a:t>2011-05-21</a:t>
            </a:r>
            <a:r>
              <a:rPr lang="zh-CN" altLang="en-US" sz="2400" b="1" dirty="0" smtClean="0"/>
              <a:t>）</a:t>
            </a:r>
            <a:endParaRPr lang="en-US" altLang="zh-CN" sz="2400"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395288" y="260350"/>
            <a:ext cx="8229600" cy="1143000"/>
          </a:xfrm>
        </p:spPr>
        <p:txBody>
          <a:bodyPr/>
          <a:lstStyle/>
          <a:p>
            <a:r>
              <a:rPr lang="zh-CN" altLang="zh-CN" b="1" smtClean="0">
                <a:solidFill>
                  <a:srgbClr val="FFC000"/>
                </a:solidFill>
              </a:rPr>
              <a:t>氯吡脲</a:t>
            </a:r>
            <a:r>
              <a:rPr lang="zh-CN" altLang="en-US" b="1" smtClean="0">
                <a:solidFill>
                  <a:srgbClr val="FFC000"/>
                </a:solidFill>
              </a:rPr>
              <a:t>的毒理学研究结论</a:t>
            </a:r>
            <a:endParaRPr lang="zh-CN" altLang="en-US" smtClean="0">
              <a:solidFill>
                <a:srgbClr val="FFC000"/>
              </a:solidFill>
            </a:endParaRPr>
          </a:p>
        </p:txBody>
      </p:sp>
      <p:graphicFrame>
        <p:nvGraphicFramePr>
          <p:cNvPr id="4" name="内容占位符 3"/>
          <p:cNvGraphicFramePr>
            <a:graphicFrameLocks noGrp="1"/>
          </p:cNvGraphicFramePr>
          <p:nvPr>
            <p:ph sz="half" idx="1"/>
          </p:nvPr>
        </p:nvGraphicFramePr>
        <p:xfrm>
          <a:off x="395288" y="4581525"/>
          <a:ext cx="8208912" cy="1575441"/>
        </p:xfrm>
        <a:graphic>
          <a:graphicData uri="http://schemas.openxmlformats.org/drawingml/2006/table">
            <a:tbl>
              <a:tblPr firstRow="1" bandRow="1">
                <a:tableStyleId>{5C22544A-7EE6-4342-B048-85BDC9FD1C3A}</a:tableStyleId>
              </a:tblPr>
              <a:tblGrid>
                <a:gridCol w="2955224"/>
                <a:gridCol w="1292886"/>
                <a:gridCol w="1292886"/>
                <a:gridCol w="1436539"/>
                <a:gridCol w="1231377"/>
              </a:tblGrid>
              <a:tr h="525147">
                <a:tc>
                  <a:txBody>
                    <a:bodyPr/>
                    <a:lstStyle/>
                    <a:p>
                      <a:pPr algn="ctr">
                        <a:spcAft>
                          <a:spcPts val="0"/>
                        </a:spcAft>
                      </a:pPr>
                      <a:r>
                        <a:rPr lang="zh-CN" sz="2000" b="1" kern="100" dirty="0" smtClean="0">
                          <a:latin typeface="Times New Roman"/>
                          <a:ea typeface="宋体"/>
                          <a:cs typeface="Times New Roman"/>
                        </a:rPr>
                        <a:t>项目</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zh-CN" sz="2000" b="1" kern="100" dirty="0" smtClean="0">
                          <a:latin typeface="Times New Roman"/>
                          <a:ea typeface="宋体"/>
                          <a:cs typeface="Times New Roman"/>
                        </a:rPr>
                        <a:t>欧盟</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zh-CN" sz="2000" b="1" kern="100" dirty="0" smtClean="0">
                          <a:latin typeface="Times New Roman"/>
                          <a:ea typeface="宋体"/>
                          <a:cs typeface="Times New Roman"/>
                        </a:rPr>
                        <a:t>美国</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zh-CN" sz="2000" b="1" kern="100" dirty="0" smtClean="0">
                          <a:latin typeface="Times New Roman"/>
                          <a:ea typeface="宋体"/>
                          <a:cs typeface="Times New Roman"/>
                        </a:rPr>
                        <a:t>澳大利亚</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zh-CN" sz="2000" b="1" kern="100" dirty="0" smtClean="0">
                          <a:latin typeface="Times New Roman"/>
                          <a:ea typeface="宋体"/>
                          <a:cs typeface="Times New Roman"/>
                        </a:rPr>
                        <a:t>日本</a:t>
                      </a:r>
                      <a:endParaRPr lang="zh-CN" sz="2000" b="1" kern="100" dirty="0">
                        <a:latin typeface="Calibri"/>
                        <a:ea typeface="宋体"/>
                        <a:cs typeface="Times New Roman"/>
                      </a:endParaRPr>
                    </a:p>
                  </a:txBody>
                  <a:tcPr marL="17762" marR="17762" marT="17780" marB="17780" anchor="ctr"/>
                </a:tc>
              </a:tr>
              <a:tr h="525147">
                <a:tc>
                  <a:txBody>
                    <a:bodyPr/>
                    <a:lstStyle/>
                    <a:p>
                      <a:pPr algn="ctr">
                        <a:spcAft>
                          <a:spcPts val="0"/>
                        </a:spcAft>
                      </a:pPr>
                      <a:r>
                        <a:rPr lang="zh-CN" sz="2000" b="1" kern="100" dirty="0" smtClean="0">
                          <a:latin typeface="Times New Roman"/>
                          <a:ea typeface="宋体"/>
                          <a:cs typeface="Times New Roman"/>
                        </a:rPr>
                        <a:t>每日允许摄入量</a:t>
                      </a:r>
                      <a:r>
                        <a:rPr lang="en-US" sz="2000" b="1" kern="100" dirty="0" smtClean="0">
                          <a:latin typeface="Times New Roman"/>
                          <a:ea typeface="宋体"/>
                          <a:cs typeface="Times New Roman"/>
                        </a:rPr>
                        <a:t>(mg/kg</a:t>
                      </a:r>
                      <a:r>
                        <a:rPr lang="en-US" sz="2000" b="1" kern="100" dirty="0">
                          <a:latin typeface="Times New Roman"/>
                          <a:ea typeface="宋体"/>
                          <a:cs typeface="Times New Roman"/>
                        </a:rPr>
                        <a:t>)</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en-US" sz="2000" b="1" kern="100" dirty="0">
                          <a:latin typeface="Times New Roman"/>
                          <a:ea typeface="宋体"/>
                          <a:cs typeface="Times New Roman"/>
                        </a:rPr>
                        <a:t>0.05</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en-US" sz="2000" b="1" kern="100" dirty="0">
                          <a:latin typeface="Times New Roman"/>
                          <a:ea typeface="宋体"/>
                          <a:cs typeface="Times New Roman"/>
                        </a:rPr>
                        <a:t>0.07</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en-US" sz="2000" b="1" kern="100" dirty="0">
                          <a:latin typeface="Times New Roman"/>
                          <a:ea typeface="宋体"/>
                          <a:cs typeface="Times New Roman"/>
                        </a:rPr>
                        <a:t>0.07</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en-US" sz="2000" b="1" kern="100">
                          <a:latin typeface="Times New Roman"/>
                          <a:ea typeface="宋体"/>
                          <a:cs typeface="Times New Roman"/>
                        </a:rPr>
                        <a:t>0.093</a:t>
                      </a:r>
                      <a:endParaRPr lang="zh-CN" sz="2000" b="1" kern="100">
                        <a:latin typeface="Calibri"/>
                        <a:ea typeface="宋体"/>
                        <a:cs typeface="Times New Roman"/>
                      </a:endParaRPr>
                    </a:p>
                  </a:txBody>
                  <a:tcPr marL="17762" marR="17762" marT="17780" marB="17780" anchor="ctr"/>
                </a:tc>
              </a:tr>
              <a:tr h="525147">
                <a:tc>
                  <a:txBody>
                    <a:bodyPr/>
                    <a:lstStyle/>
                    <a:p>
                      <a:pPr algn="ctr">
                        <a:spcAft>
                          <a:spcPts val="0"/>
                        </a:spcAft>
                      </a:pPr>
                      <a:r>
                        <a:rPr lang="zh-CN" sz="2000" b="1" kern="100" dirty="0">
                          <a:latin typeface="Times New Roman"/>
                          <a:ea typeface="宋体"/>
                          <a:cs typeface="Times New Roman"/>
                        </a:rPr>
                        <a:t>急性参考</a:t>
                      </a:r>
                      <a:r>
                        <a:rPr lang="zh-CN" sz="2000" b="1" kern="100" dirty="0" smtClean="0">
                          <a:latin typeface="Times New Roman"/>
                          <a:ea typeface="宋体"/>
                          <a:cs typeface="Times New Roman"/>
                        </a:rPr>
                        <a:t>剂量</a:t>
                      </a:r>
                      <a:r>
                        <a:rPr lang="en-US" sz="2000" b="1" kern="100" dirty="0" smtClean="0">
                          <a:latin typeface="Times New Roman"/>
                          <a:ea typeface="宋体"/>
                          <a:cs typeface="Times New Roman"/>
                        </a:rPr>
                        <a:t>(mg/kg</a:t>
                      </a:r>
                      <a:r>
                        <a:rPr lang="en-US" sz="2000" b="1" kern="100" dirty="0">
                          <a:latin typeface="Times New Roman"/>
                          <a:ea typeface="宋体"/>
                          <a:cs typeface="Times New Roman"/>
                        </a:rPr>
                        <a:t>)</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en-US" sz="2000" b="1" kern="100" dirty="0">
                          <a:latin typeface="Times New Roman"/>
                          <a:ea typeface="宋体"/>
                          <a:cs typeface="Times New Roman"/>
                        </a:rPr>
                        <a:t>1.0</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en-US" sz="2000" b="1" kern="100" dirty="0">
                          <a:latin typeface="Times New Roman"/>
                          <a:ea typeface="宋体"/>
                          <a:cs typeface="Times New Roman"/>
                        </a:rPr>
                        <a:t>1.0</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zh-CN" sz="2000" b="1" kern="100" dirty="0" smtClean="0">
                          <a:latin typeface="Times New Roman"/>
                          <a:ea typeface="宋体"/>
                          <a:cs typeface="Times New Roman"/>
                        </a:rPr>
                        <a:t>不必要</a:t>
                      </a:r>
                      <a:endParaRPr lang="zh-CN" sz="2000" b="1" kern="100" dirty="0">
                        <a:latin typeface="Calibri"/>
                        <a:ea typeface="宋体"/>
                        <a:cs typeface="Times New Roman"/>
                      </a:endParaRPr>
                    </a:p>
                  </a:txBody>
                  <a:tcPr marL="17762" marR="17762" marT="17780" marB="17780" anchor="ctr"/>
                </a:tc>
                <a:tc>
                  <a:txBody>
                    <a:bodyPr/>
                    <a:lstStyle/>
                    <a:p>
                      <a:pPr algn="ctr">
                        <a:spcAft>
                          <a:spcPts val="0"/>
                        </a:spcAft>
                      </a:pPr>
                      <a:r>
                        <a:rPr lang="en-US" sz="2000" b="1" kern="100" dirty="0">
                          <a:latin typeface="Times New Roman"/>
                          <a:ea typeface="宋体"/>
                          <a:cs typeface="Times New Roman"/>
                        </a:rPr>
                        <a:t>-</a:t>
                      </a:r>
                      <a:endParaRPr lang="zh-CN" sz="2000" b="1" kern="100" dirty="0">
                        <a:latin typeface="Calibri"/>
                        <a:ea typeface="宋体"/>
                        <a:cs typeface="Times New Roman"/>
                      </a:endParaRPr>
                    </a:p>
                  </a:txBody>
                  <a:tcPr marL="17762" marR="17762" marT="17780" marB="17780" anchor="ctr"/>
                </a:tc>
              </a:tr>
            </a:tbl>
          </a:graphicData>
        </a:graphic>
      </p:graphicFrame>
      <p:sp>
        <p:nvSpPr>
          <p:cNvPr id="47133" name="内容占位符 5"/>
          <p:cNvSpPr>
            <a:spLocks noGrp="1"/>
          </p:cNvSpPr>
          <p:nvPr>
            <p:ph sz="half" idx="2"/>
          </p:nvPr>
        </p:nvSpPr>
        <p:spPr>
          <a:xfrm>
            <a:off x="395288" y="1484313"/>
            <a:ext cx="8291512" cy="3024187"/>
          </a:xfrm>
        </p:spPr>
        <p:txBody>
          <a:bodyPr/>
          <a:lstStyle/>
          <a:p>
            <a:r>
              <a:rPr lang="zh-CN" altLang="en-US" sz="2400" b="1" smtClean="0"/>
              <a:t>急性毒性：</a:t>
            </a:r>
            <a:r>
              <a:rPr lang="zh-CN" altLang="zh-CN" sz="2400" b="1" smtClean="0"/>
              <a:t>对鼠的急性经口低毒；兔急性经皮低毒；鼠急性吸入无毒；</a:t>
            </a:r>
            <a:r>
              <a:rPr lang="zh-CN" altLang="zh-CN" sz="2400" b="1" smtClean="0">
                <a:solidFill>
                  <a:srgbClr val="FFC000"/>
                </a:solidFill>
              </a:rPr>
              <a:t>兔眼睛刺激性为中等强度</a:t>
            </a:r>
            <a:r>
              <a:rPr lang="zh-CN" altLang="en-US" sz="2400" b="1" smtClean="0"/>
              <a:t>（</a:t>
            </a:r>
            <a:r>
              <a:rPr lang="zh-CN" altLang="zh-CN" sz="2400" b="1" smtClean="0"/>
              <a:t>最大无作用剂量</a:t>
            </a:r>
            <a:r>
              <a:rPr lang="en-US" altLang="zh-CN" sz="2400" b="1" smtClean="0"/>
              <a:t>≥100 mg/kg/d</a:t>
            </a:r>
            <a:r>
              <a:rPr lang="zh-CN" altLang="en-US" sz="2400" b="1" smtClean="0"/>
              <a:t>）</a:t>
            </a:r>
            <a:r>
              <a:rPr lang="zh-CN" altLang="zh-CN" sz="2400" b="1" smtClean="0"/>
              <a:t>，但对皮肤无刺激性</a:t>
            </a:r>
            <a:r>
              <a:rPr lang="zh-CN" altLang="en-US" sz="2400" b="1" smtClean="0"/>
              <a:t>；</a:t>
            </a:r>
            <a:r>
              <a:rPr lang="zh-CN" altLang="zh-CN" sz="2400" b="1" smtClean="0"/>
              <a:t>鸟类急性经口</a:t>
            </a:r>
            <a:r>
              <a:rPr lang="zh-CN" altLang="en-US" sz="2400" b="1" smtClean="0"/>
              <a:t>和</a:t>
            </a:r>
            <a:r>
              <a:rPr lang="zh-CN" altLang="zh-CN" sz="2400" b="1" smtClean="0"/>
              <a:t>亚急性均为低毒</a:t>
            </a:r>
            <a:r>
              <a:rPr lang="zh-CN" altLang="en-US" sz="2400" b="1" smtClean="0"/>
              <a:t>；</a:t>
            </a:r>
            <a:r>
              <a:rPr lang="zh-CN" altLang="zh-CN" sz="2400" b="1" smtClean="0">
                <a:solidFill>
                  <a:srgbClr val="FFC000"/>
                </a:solidFill>
              </a:rPr>
              <a:t>对鱼毒性中等</a:t>
            </a:r>
            <a:endParaRPr lang="en-US" altLang="zh-CN" sz="2400" b="1" smtClean="0">
              <a:solidFill>
                <a:srgbClr val="FFC000"/>
              </a:solidFill>
            </a:endParaRPr>
          </a:p>
          <a:p>
            <a:r>
              <a:rPr lang="zh-CN" altLang="en-US" sz="2400" b="1" smtClean="0"/>
              <a:t>慢性毒性：</a:t>
            </a:r>
            <a:r>
              <a:rPr lang="zh-CN" altLang="zh-CN" sz="2400" b="1" smtClean="0">
                <a:solidFill>
                  <a:srgbClr val="FFC000"/>
                </a:solidFill>
              </a:rPr>
              <a:t>只对鼠肾脏有轻微的影响，</a:t>
            </a:r>
            <a:r>
              <a:rPr lang="zh-CN" altLang="zh-CN" sz="2400" b="1" smtClean="0"/>
              <a:t>而对其它器官无影响，也无神经毒性、致癌或内分泌干扰毒性</a:t>
            </a:r>
            <a:r>
              <a:rPr lang="zh-CN" altLang="en-US" sz="2400" b="1" smtClean="0"/>
              <a:t>；</a:t>
            </a:r>
            <a:r>
              <a:rPr lang="zh-CN" altLang="zh-CN" sz="2400" b="1" smtClean="0">
                <a:solidFill>
                  <a:srgbClr val="FFC000"/>
                </a:solidFill>
              </a:rPr>
              <a:t>最大无作用剂量雄性为</a:t>
            </a:r>
            <a:r>
              <a:rPr lang="en-US" altLang="zh-CN" sz="2400" b="1" smtClean="0">
                <a:solidFill>
                  <a:srgbClr val="FFC000"/>
                </a:solidFill>
              </a:rPr>
              <a:t>7 mg/kg/d</a:t>
            </a:r>
            <a:r>
              <a:rPr lang="zh-CN" altLang="zh-CN" sz="2400" b="1" smtClean="0">
                <a:solidFill>
                  <a:srgbClr val="FFC000"/>
                </a:solidFill>
              </a:rPr>
              <a:t>，雌性为</a:t>
            </a:r>
            <a:r>
              <a:rPr lang="en-US" altLang="zh-CN" sz="2400" b="1" smtClean="0">
                <a:solidFill>
                  <a:srgbClr val="FFC000"/>
                </a:solidFill>
              </a:rPr>
              <a:t>9 mg/kg/d</a:t>
            </a:r>
            <a:r>
              <a:rPr lang="zh-CN" altLang="zh-CN" sz="2400" b="1" smtClean="0"/>
              <a:t>。</a:t>
            </a:r>
            <a:endParaRPr lang="en-US" altLang="zh-CN" sz="2400" b="1" smtClean="0"/>
          </a:p>
          <a:p>
            <a:endParaRPr lang="zh-CN" altLang="en-US" sz="2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xfrm>
            <a:off x="395288" y="333375"/>
            <a:ext cx="8229600" cy="935038"/>
          </a:xfrm>
        </p:spPr>
        <p:txBody>
          <a:bodyPr/>
          <a:lstStyle/>
          <a:p>
            <a:r>
              <a:rPr lang="zh-CN" altLang="zh-CN" b="1" smtClean="0">
                <a:solidFill>
                  <a:srgbClr val="FFC000"/>
                </a:solidFill>
              </a:rPr>
              <a:t>氯吡脲的使用登记情况</a:t>
            </a:r>
            <a:endParaRPr lang="zh-CN" altLang="en-US" smtClean="0">
              <a:solidFill>
                <a:srgbClr val="FFC000"/>
              </a:solidFill>
            </a:endParaRPr>
          </a:p>
        </p:txBody>
      </p:sp>
      <p:sp>
        <p:nvSpPr>
          <p:cNvPr id="48131" name="内容占位符 2"/>
          <p:cNvSpPr>
            <a:spLocks noGrp="1"/>
          </p:cNvSpPr>
          <p:nvPr>
            <p:ph idx="1"/>
          </p:nvPr>
        </p:nvSpPr>
        <p:spPr>
          <a:xfrm>
            <a:off x="457200" y="4652963"/>
            <a:ext cx="8229600" cy="1473200"/>
          </a:xfrm>
        </p:spPr>
        <p:txBody>
          <a:bodyPr/>
          <a:lstStyle/>
          <a:p>
            <a:r>
              <a:rPr lang="zh-CN" altLang="zh-CN" sz="2400" b="1" smtClean="0"/>
              <a:t>目前</a:t>
            </a:r>
            <a:r>
              <a:rPr lang="zh-CN" altLang="en-US" sz="2400" b="1" smtClean="0"/>
              <a:t>国外</a:t>
            </a:r>
            <a:r>
              <a:rPr lang="zh-CN" altLang="zh-CN" sz="2400" b="1" smtClean="0"/>
              <a:t>在</a:t>
            </a:r>
            <a:r>
              <a:rPr lang="zh-CN" altLang="zh-CN" sz="2400" b="1" smtClean="0">
                <a:solidFill>
                  <a:srgbClr val="FFC000"/>
                </a:solidFill>
              </a:rPr>
              <a:t>美国、日本、欧盟、澳大利亚、新西兰、印度和南非等很多国家都已获得使用登记</a:t>
            </a:r>
            <a:r>
              <a:rPr lang="zh-CN" altLang="zh-CN" sz="2400" b="1" smtClean="0"/>
              <a:t>，登记的使用范围包括葡萄、猕猴桃、西瓜、甜瓜、茄子、烟草等多种作物</a:t>
            </a:r>
            <a:endParaRPr lang="zh-CN" altLang="en-US" sz="2400" b="1" smtClean="0"/>
          </a:p>
        </p:txBody>
      </p:sp>
      <p:graphicFrame>
        <p:nvGraphicFramePr>
          <p:cNvPr id="4" name="表格 3"/>
          <p:cNvGraphicFramePr>
            <a:graphicFrameLocks noGrp="1"/>
          </p:cNvGraphicFramePr>
          <p:nvPr/>
        </p:nvGraphicFramePr>
        <p:xfrm>
          <a:off x="684213" y="1628775"/>
          <a:ext cx="7992888" cy="2758192"/>
        </p:xfrm>
        <a:graphic>
          <a:graphicData uri="http://schemas.openxmlformats.org/drawingml/2006/table">
            <a:tbl>
              <a:tblPr/>
              <a:tblGrid>
                <a:gridCol w="864096"/>
                <a:gridCol w="3009217"/>
                <a:gridCol w="3111463"/>
                <a:gridCol w="1008112"/>
              </a:tblGrid>
              <a:tr h="515194">
                <a:tc>
                  <a:txBody>
                    <a:bodyPr/>
                    <a:lstStyle/>
                    <a:p>
                      <a:pPr algn="ctr">
                        <a:spcAft>
                          <a:spcPts val="0"/>
                        </a:spcAft>
                      </a:pPr>
                      <a:r>
                        <a:rPr lang="zh-CN" sz="1600" b="1" kern="100" dirty="0" smtClean="0">
                          <a:latin typeface="Times New Roman"/>
                          <a:ea typeface="宋体"/>
                          <a:cs typeface="Times New Roman"/>
                        </a:rPr>
                        <a:t>登记</a:t>
                      </a:r>
                      <a:endParaRPr lang="en-US" altLang="zh-CN" sz="1600" b="1" kern="100" dirty="0" smtClean="0">
                        <a:latin typeface="Times New Roman"/>
                        <a:ea typeface="宋体"/>
                        <a:cs typeface="Times New Roman"/>
                      </a:endParaRPr>
                    </a:p>
                    <a:p>
                      <a:pPr algn="ctr">
                        <a:spcAft>
                          <a:spcPts val="0"/>
                        </a:spcAft>
                      </a:pPr>
                      <a:r>
                        <a:rPr lang="zh-CN" sz="1600" b="1" kern="100" dirty="0" smtClean="0">
                          <a:latin typeface="Times New Roman"/>
                          <a:ea typeface="宋体"/>
                          <a:cs typeface="Times New Roman"/>
                        </a:rPr>
                        <a:t>作物</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smtClean="0">
                          <a:latin typeface="Times New Roman"/>
                          <a:ea typeface="宋体"/>
                          <a:cs typeface="Times New Roman"/>
                        </a:rPr>
                        <a:t>使用目的</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使用</a:t>
                      </a:r>
                      <a:r>
                        <a:rPr lang="zh-CN" sz="1600" b="1" kern="100" dirty="0" smtClean="0">
                          <a:latin typeface="Times New Roman"/>
                          <a:ea typeface="宋体"/>
                          <a:cs typeface="Times New Roman"/>
                        </a:rPr>
                        <a:t>方法</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使用剂量（</a:t>
                      </a:r>
                      <a:r>
                        <a:rPr lang="en-US" sz="1600" b="1" kern="100" dirty="0">
                          <a:latin typeface="Times New Roman"/>
                          <a:ea typeface="宋体"/>
                          <a:cs typeface="Times New Roman"/>
                        </a:rPr>
                        <a:t>mg/kg</a:t>
                      </a:r>
                      <a:r>
                        <a:rPr lang="zh-CN" sz="1600" b="1" kern="100" dirty="0" smtClean="0">
                          <a:latin typeface="Times New Roman"/>
                          <a:ea typeface="宋体"/>
                          <a:cs typeface="Times New Roman"/>
                        </a:rPr>
                        <a:t>）</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492">
                <a:tc>
                  <a:txBody>
                    <a:bodyPr/>
                    <a:lstStyle/>
                    <a:p>
                      <a:pPr algn="ctr">
                        <a:spcAft>
                          <a:spcPts val="0"/>
                        </a:spcAft>
                      </a:pPr>
                      <a:r>
                        <a:rPr lang="zh-CN" sz="1600" b="1" kern="100" dirty="0" smtClean="0">
                          <a:solidFill>
                            <a:srgbClr val="FFC000"/>
                          </a:solidFill>
                          <a:latin typeface="Times New Roman"/>
                          <a:ea typeface="宋体"/>
                          <a:cs typeface="Times New Roman"/>
                        </a:rPr>
                        <a:t>黄瓜</a:t>
                      </a:r>
                      <a:endParaRPr lang="zh-CN" sz="1600" b="1" kern="100" dirty="0">
                        <a:solidFill>
                          <a:srgbClr val="FFC000"/>
                        </a:solidFill>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调节生长、提高坐果率、增产</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浸（喷）瓜胎或涂花柄和子房</a:t>
                      </a:r>
                      <a:r>
                        <a:rPr lang="en-US" sz="1600" b="1" kern="100" dirty="0">
                          <a:latin typeface="Times New Roman"/>
                          <a:ea typeface="宋体"/>
                          <a:cs typeface="Times New Roman"/>
                        </a:rPr>
                        <a:t>1</a:t>
                      </a:r>
                      <a:r>
                        <a:rPr lang="zh-CN" sz="1600" b="1" kern="100" dirty="0">
                          <a:latin typeface="Times New Roman"/>
                          <a:ea typeface="宋体"/>
                          <a:cs typeface="Times New Roman"/>
                        </a:rPr>
                        <a:t>次</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kern="100">
                          <a:latin typeface="Times New Roman"/>
                          <a:ea typeface="宋体"/>
                          <a:cs typeface="Times New Roman"/>
                        </a:rPr>
                        <a:t>10-50</a:t>
                      </a:r>
                      <a:endParaRPr lang="zh-CN" sz="16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492">
                <a:tc>
                  <a:txBody>
                    <a:bodyPr/>
                    <a:lstStyle/>
                    <a:p>
                      <a:pPr algn="ctr">
                        <a:spcAft>
                          <a:spcPts val="0"/>
                        </a:spcAft>
                      </a:pPr>
                      <a:r>
                        <a:rPr lang="zh-CN" sz="1600" b="1" kern="100" dirty="0" smtClean="0">
                          <a:solidFill>
                            <a:srgbClr val="FFC000"/>
                          </a:solidFill>
                          <a:latin typeface="Times New Roman"/>
                          <a:ea typeface="宋体"/>
                          <a:cs typeface="Times New Roman"/>
                        </a:rPr>
                        <a:t>甜瓜</a:t>
                      </a:r>
                      <a:endParaRPr lang="zh-CN" sz="1600" b="1" kern="100" dirty="0">
                        <a:solidFill>
                          <a:srgbClr val="FFC000"/>
                        </a:solidFill>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调节生长、增产</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喷（涂抹）瓜胎</a:t>
                      </a:r>
                      <a:r>
                        <a:rPr lang="en-US" sz="1600" b="1" kern="100" dirty="0">
                          <a:latin typeface="Times New Roman"/>
                          <a:ea typeface="宋体"/>
                          <a:cs typeface="Times New Roman"/>
                        </a:rPr>
                        <a:t>1</a:t>
                      </a:r>
                      <a:r>
                        <a:rPr lang="zh-CN" sz="1600" b="1" kern="100" dirty="0">
                          <a:latin typeface="Times New Roman"/>
                          <a:ea typeface="宋体"/>
                          <a:cs typeface="Times New Roman"/>
                        </a:rPr>
                        <a:t>次</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kern="100">
                          <a:latin typeface="Times New Roman"/>
                          <a:ea typeface="宋体"/>
                          <a:cs typeface="Times New Roman"/>
                        </a:rPr>
                        <a:t>10-20</a:t>
                      </a:r>
                      <a:endParaRPr lang="zh-CN" sz="16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492">
                <a:tc>
                  <a:txBody>
                    <a:bodyPr/>
                    <a:lstStyle/>
                    <a:p>
                      <a:pPr algn="ctr">
                        <a:spcAft>
                          <a:spcPts val="0"/>
                        </a:spcAft>
                      </a:pPr>
                      <a:r>
                        <a:rPr lang="zh-CN" sz="1600" b="1" kern="100" dirty="0" smtClean="0">
                          <a:solidFill>
                            <a:srgbClr val="FFC000"/>
                          </a:solidFill>
                          <a:latin typeface="Times New Roman"/>
                          <a:ea typeface="宋体"/>
                          <a:cs typeface="Times New Roman"/>
                        </a:rPr>
                        <a:t>西瓜</a:t>
                      </a:r>
                      <a:endParaRPr lang="zh-CN" sz="1600" b="1" kern="100" dirty="0">
                        <a:solidFill>
                          <a:srgbClr val="FFC000"/>
                        </a:solidFill>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调节生长、提高坐果率、增产</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喷瓜胎或涂花柄和子房</a:t>
                      </a:r>
                      <a:r>
                        <a:rPr lang="en-US" sz="1600" b="1" kern="100" dirty="0">
                          <a:latin typeface="Times New Roman"/>
                          <a:ea typeface="宋体"/>
                          <a:cs typeface="Times New Roman"/>
                        </a:rPr>
                        <a:t>1</a:t>
                      </a:r>
                      <a:r>
                        <a:rPr lang="zh-CN" sz="1600" b="1" kern="100" dirty="0">
                          <a:latin typeface="Times New Roman"/>
                          <a:ea typeface="宋体"/>
                          <a:cs typeface="Times New Roman"/>
                        </a:rPr>
                        <a:t>次</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kern="100">
                          <a:latin typeface="Times New Roman"/>
                          <a:ea typeface="宋体"/>
                          <a:cs typeface="Times New Roman"/>
                        </a:rPr>
                        <a:t>7.5-40</a:t>
                      </a:r>
                      <a:endParaRPr lang="zh-CN" sz="16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492">
                <a:tc>
                  <a:txBody>
                    <a:bodyPr/>
                    <a:lstStyle/>
                    <a:p>
                      <a:pPr algn="ctr">
                        <a:spcAft>
                          <a:spcPts val="0"/>
                        </a:spcAft>
                      </a:pPr>
                      <a:r>
                        <a:rPr lang="zh-CN" sz="1600" b="1" kern="100" dirty="0" smtClean="0">
                          <a:solidFill>
                            <a:srgbClr val="FFC000"/>
                          </a:solidFill>
                          <a:latin typeface="Times New Roman"/>
                          <a:ea typeface="宋体"/>
                          <a:cs typeface="Times New Roman"/>
                        </a:rPr>
                        <a:t>葡萄</a:t>
                      </a:r>
                      <a:endParaRPr lang="zh-CN" sz="1600" b="1" kern="100" dirty="0">
                        <a:solidFill>
                          <a:srgbClr val="FFC000"/>
                        </a:solidFill>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调节生长、增产、果实增大</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浸幼穗</a:t>
                      </a:r>
                      <a:r>
                        <a:rPr lang="en-US" sz="1600" b="1" kern="100" dirty="0">
                          <a:latin typeface="Times New Roman"/>
                          <a:ea typeface="宋体"/>
                          <a:cs typeface="Times New Roman"/>
                        </a:rPr>
                        <a:t>1</a:t>
                      </a:r>
                      <a:r>
                        <a:rPr lang="zh-CN" sz="1600" b="1" kern="100" dirty="0">
                          <a:latin typeface="Times New Roman"/>
                          <a:ea typeface="宋体"/>
                          <a:cs typeface="Times New Roman"/>
                        </a:rPr>
                        <a:t>次</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kern="100">
                          <a:latin typeface="Times New Roman"/>
                          <a:ea typeface="宋体"/>
                          <a:cs typeface="Times New Roman"/>
                        </a:rPr>
                        <a:t>10-20</a:t>
                      </a:r>
                      <a:endParaRPr lang="zh-CN" sz="16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492">
                <a:tc>
                  <a:txBody>
                    <a:bodyPr/>
                    <a:lstStyle/>
                    <a:p>
                      <a:pPr algn="ctr">
                        <a:spcAft>
                          <a:spcPts val="0"/>
                        </a:spcAft>
                      </a:pPr>
                      <a:r>
                        <a:rPr lang="zh-CN" sz="1600" b="1" kern="100" dirty="0" smtClean="0">
                          <a:solidFill>
                            <a:srgbClr val="FFC000"/>
                          </a:solidFill>
                          <a:latin typeface="Times New Roman"/>
                          <a:ea typeface="宋体"/>
                          <a:cs typeface="Times New Roman"/>
                        </a:rPr>
                        <a:t>猕猴桃</a:t>
                      </a:r>
                      <a:endParaRPr lang="zh-CN" sz="1600" b="1" kern="100" dirty="0">
                        <a:solidFill>
                          <a:srgbClr val="FFC000"/>
                        </a:solidFill>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调节生长、促进果实生长、增产</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浸幼果</a:t>
                      </a:r>
                      <a:r>
                        <a:rPr lang="en-US" sz="1600" b="1" kern="100" dirty="0">
                          <a:latin typeface="Times New Roman"/>
                          <a:ea typeface="宋体"/>
                          <a:cs typeface="Times New Roman"/>
                        </a:rPr>
                        <a:t>1</a:t>
                      </a:r>
                      <a:r>
                        <a:rPr lang="zh-CN" sz="1600" b="1" kern="100" dirty="0">
                          <a:latin typeface="Times New Roman"/>
                          <a:ea typeface="宋体"/>
                          <a:cs typeface="Times New Roman"/>
                        </a:rPr>
                        <a:t>次</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kern="100" dirty="0">
                          <a:latin typeface="Times New Roman"/>
                          <a:ea typeface="宋体"/>
                          <a:cs typeface="Times New Roman"/>
                        </a:rPr>
                        <a:t>5-20</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492">
                <a:tc>
                  <a:txBody>
                    <a:bodyPr/>
                    <a:lstStyle/>
                    <a:p>
                      <a:pPr algn="ctr">
                        <a:spcAft>
                          <a:spcPts val="0"/>
                        </a:spcAft>
                      </a:pPr>
                      <a:r>
                        <a:rPr lang="zh-CN" sz="1600" b="1" kern="100" dirty="0" smtClean="0">
                          <a:solidFill>
                            <a:srgbClr val="FFC000"/>
                          </a:solidFill>
                          <a:latin typeface="Times New Roman"/>
                          <a:ea typeface="宋体"/>
                          <a:cs typeface="Times New Roman"/>
                        </a:rPr>
                        <a:t>枇杷</a:t>
                      </a:r>
                      <a:endParaRPr lang="zh-CN" sz="1600" b="1" kern="100" dirty="0">
                        <a:solidFill>
                          <a:srgbClr val="FFC000"/>
                        </a:solidFill>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调节生长、果实增大、增产</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b="1" kern="100" dirty="0">
                          <a:latin typeface="Times New Roman"/>
                          <a:ea typeface="宋体"/>
                          <a:cs typeface="Times New Roman"/>
                        </a:rPr>
                        <a:t>浸幼果</a:t>
                      </a:r>
                      <a:r>
                        <a:rPr lang="en-US" sz="1600" b="1" kern="100" dirty="0">
                          <a:latin typeface="Times New Roman"/>
                          <a:ea typeface="宋体"/>
                          <a:cs typeface="Times New Roman"/>
                        </a:rPr>
                        <a:t>1</a:t>
                      </a:r>
                      <a:r>
                        <a:rPr lang="zh-CN" sz="1600" b="1" kern="100" dirty="0">
                          <a:latin typeface="Times New Roman"/>
                          <a:ea typeface="宋体"/>
                          <a:cs typeface="Times New Roman"/>
                        </a:rPr>
                        <a:t>～</a:t>
                      </a:r>
                      <a:r>
                        <a:rPr lang="en-US" sz="1600" b="1" kern="100" dirty="0">
                          <a:latin typeface="Times New Roman"/>
                          <a:ea typeface="宋体"/>
                          <a:cs typeface="Times New Roman"/>
                        </a:rPr>
                        <a:t>2</a:t>
                      </a:r>
                      <a:r>
                        <a:rPr lang="zh-CN" sz="1600" b="1" kern="100" dirty="0">
                          <a:latin typeface="Times New Roman"/>
                          <a:ea typeface="宋体"/>
                          <a:cs typeface="Times New Roman"/>
                        </a:rPr>
                        <a:t>次</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kern="100" dirty="0">
                          <a:latin typeface="Times New Roman"/>
                          <a:ea typeface="宋体"/>
                          <a:cs typeface="Times New Roman"/>
                        </a:rPr>
                        <a:t>10-20</a:t>
                      </a:r>
                      <a:endParaRPr lang="zh-CN" sz="16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20688"/>
            <a:ext cx="8229600" cy="1714202"/>
          </a:xfrm>
        </p:spPr>
        <p:txBody>
          <a:bodyPr/>
          <a:lstStyle/>
          <a:p>
            <a:pPr algn="ctr" fontAlgn="auto">
              <a:lnSpc>
                <a:spcPct val="150000"/>
              </a:lnSpc>
              <a:spcAft>
                <a:spcPts val="0"/>
              </a:spcAft>
              <a:defRPr/>
            </a:pPr>
            <a:r>
              <a:rPr lang="zh-CN" altLang="zh-CN" sz="3600" b="1" dirty="0" smtClean="0">
                <a:solidFill>
                  <a:srgbClr val="FFC000"/>
                </a:solidFill>
              </a:rPr>
              <a:t>主要国家氯吡脲残留限量标准</a:t>
            </a:r>
            <a:r>
              <a:rPr lang="en-US" altLang="zh-CN" sz="3200" b="1" dirty="0" smtClean="0">
                <a:solidFill>
                  <a:srgbClr val="FFC000"/>
                </a:solidFill>
              </a:rPr>
              <a:t/>
            </a:r>
            <a:br>
              <a:rPr lang="en-US" altLang="zh-CN" sz="3200" b="1" dirty="0" smtClean="0">
                <a:solidFill>
                  <a:srgbClr val="FFC000"/>
                </a:solidFill>
              </a:rPr>
            </a:br>
            <a:r>
              <a:rPr lang="zh-CN" altLang="zh-CN" sz="3200" b="1" dirty="0" smtClean="0">
                <a:solidFill>
                  <a:schemeClr val="accent1">
                    <a:lumMod val="40000"/>
                    <a:lumOff val="60000"/>
                  </a:schemeClr>
                </a:solidFill>
              </a:rPr>
              <a:t>（</a:t>
            </a:r>
            <a:r>
              <a:rPr lang="en-US" altLang="zh-CN" sz="3200" b="1" dirty="0" smtClean="0">
                <a:solidFill>
                  <a:schemeClr val="accent1">
                    <a:lumMod val="40000"/>
                    <a:lumOff val="60000"/>
                  </a:schemeClr>
                </a:solidFill>
              </a:rPr>
              <a:t>mg/kg</a:t>
            </a:r>
            <a:r>
              <a:rPr lang="zh-CN" altLang="zh-CN" sz="3200" b="1" dirty="0" smtClean="0">
                <a:solidFill>
                  <a:schemeClr val="accent1">
                    <a:lumMod val="40000"/>
                    <a:lumOff val="60000"/>
                  </a:schemeClr>
                </a:solidFill>
              </a:rPr>
              <a:t>）</a:t>
            </a:r>
            <a:endParaRPr lang="zh-CN" altLang="en-US" sz="3200" dirty="0">
              <a:solidFill>
                <a:schemeClr val="accent1">
                  <a:lumMod val="40000"/>
                  <a:lumOff val="60000"/>
                </a:schemeClr>
              </a:solidFill>
            </a:endParaRPr>
          </a:p>
        </p:txBody>
      </p:sp>
      <p:graphicFrame>
        <p:nvGraphicFramePr>
          <p:cNvPr id="3" name="表格 2"/>
          <p:cNvGraphicFramePr>
            <a:graphicFrameLocks noGrp="1"/>
          </p:cNvGraphicFramePr>
          <p:nvPr/>
        </p:nvGraphicFramePr>
        <p:xfrm>
          <a:off x="755650" y="2636838"/>
          <a:ext cx="7632850" cy="3024335"/>
        </p:xfrm>
        <a:graphic>
          <a:graphicData uri="http://schemas.openxmlformats.org/drawingml/2006/table">
            <a:tbl>
              <a:tblPr/>
              <a:tblGrid>
                <a:gridCol w="1168293"/>
                <a:gridCol w="1090407"/>
                <a:gridCol w="978191"/>
                <a:gridCol w="1006041"/>
                <a:gridCol w="1442762"/>
                <a:gridCol w="934635"/>
                <a:gridCol w="1012521"/>
              </a:tblGrid>
              <a:tr h="798635">
                <a:tc>
                  <a:txBody>
                    <a:bodyPr/>
                    <a:lstStyle/>
                    <a:p>
                      <a:pPr algn="ctr">
                        <a:spcAft>
                          <a:spcPts val="0"/>
                        </a:spcAft>
                      </a:pPr>
                      <a:r>
                        <a:rPr lang="zh-CN" sz="2000" b="1" kern="100" dirty="0" smtClean="0">
                          <a:latin typeface="Times New Roman"/>
                          <a:ea typeface="宋体"/>
                          <a:cs typeface="Times New Roman"/>
                        </a:rPr>
                        <a:t>农产品</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  </a:t>
                      </a:r>
                      <a:r>
                        <a:rPr lang="zh-CN" sz="2000" b="1" kern="100" dirty="0" smtClean="0">
                          <a:latin typeface="Times New Roman"/>
                          <a:ea typeface="宋体"/>
                          <a:cs typeface="Times New Roman"/>
                        </a:rPr>
                        <a:t>中国</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    </a:t>
                      </a:r>
                      <a:r>
                        <a:rPr lang="zh-CN" sz="2000" b="1" kern="100" dirty="0" smtClean="0">
                          <a:latin typeface="Times New Roman"/>
                          <a:ea typeface="宋体"/>
                          <a:cs typeface="Times New Roman"/>
                        </a:rPr>
                        <a:t>欧盟</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   </a:t>
                      </a:r>
                      <a:r>
                        <a:rPr lang="zh-CN" sz="2000" b="1" kern="100" dirty="0" smtClean="0">
                          <a:latin typeface="Times New Roman"/>
                          <a:ea typeface="宋体"/>
                          <a:cs typeface="Times New Roman"/>
                        </a:rPr>
                        <a:t>美国</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  </a:t>
                      </a:r>
                      <a:r>
                        <a:rPr lang="zh-CN" sz="2000" b="1" kern="100" dirty="0" smtClean="0">
                          <a:latin typeface="Times New Roman"/>
                          <a:ea typeface="宋体"/>
                          <a:cs typeface="Times New Roman"/>
                        </a:rPr>
                        <a:t>澳大利亚</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  </a:t>
                      </a:r>
                      <a:r>
                        <a:rPr lang="zh-CN" sz="2000" b="1" kern="100" dirty="0" smtClean="0">
                          <a:latin typeface="Times New Roman"/>
                          <a:ea typeface="宋体"/>
                          <a:cs typeface="Times New Roman"/>
                        </a:rPr>
                        <a:t>韩国</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   </a:t>
                      </a:r>
                      <a:r>
                        <a:rPr lang="zh-CN" sz="2000" b="1" kern="100" dirty="0" smtClean="0">
                          <a:latin typeface="Times New Roman"/>
                          <a:ea typeface="宋体"/>
                          <a:cs typeface="Times New Roman"/>
                        </a:rPr>
                        <a:t>日本</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140">
                <a:tc>
                  <a:txBody>
                    <a:bodyPr/>
                    <a:lstStyle/>
                    <a:p>
                      <a:pPr algn="ctr">
                        <a:spcAft>
                          <a:spcPts val="0"/>
                        </a:spcAft>
                      </a:pPr>
                      <a:r>
                        <a:rPr lang="zh-CN" sz="2000" b="1" kern="100" dirty="0" smtClean="0">
                          <a:latin typeface="Times New Roman"/>
                          <a:ea typeface="宋体"/>
                          <a:cs typeface="Times New Roman"/>
                        </a:rPr>
                        <a:t>猕猴桃</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0.05</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0.05</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0.04</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0.01</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0.05</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0.1</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140">
                <a:tc>
                  <a:txBody>
                    <a:bodyPr/>
                    <a:lstStyle/>
                    <a:p>
                      <a:pPr algn="ctr">
                        <a:spcAft>
                          <a:spcPts val="0"/>
                        </a:spcAft>
                      </a:pPr>
                      <a:r>
                        <a:rPr lang="zh-CN" sz="2000" b="1" kern="100" dirty="0" smtClean="0">
                          <a:latin typeface="Times New Roman"/>
                          <a:ea typeface="宋体"/>
                          <a:cs typeface="Times New Roman"/>
                        </a:rPr>
                        <a:t>葡萄</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0.05</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0.05</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0.03</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0.01</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0.05</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0.1</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140">
                <a:tc>
                  <a:txBody>
                    <a:bodyPr/>
                    <a:lstStyle/>
                    <a:p>
                      <a:pPr algn="ctr">
                        <a:spcAft>
                          <a:spcPts val="0"/>
                        </a:spcAft>
                      </a:pPr>
                      <a:r>
                        <a:rPr lang="zh-CN" sz="2000" b="1" kern="100" dirty="0" smtClean="0">
                          <a:latin typeface="Times New Roman"/>
                          <a:ea typeface="宋体"/>
                          <a:cs typeface="Times New Roman"/>
                        </a:rPr>
                        <a:t>西瓜</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0.1</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0.05</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smtClean="0">
                          <a:latin typeface="Times New Roman"/>
                          <a:ea typeface="宋体"/>
                          <a:cs typeface="Times New Roman"/>
                        </a:rPr>
                        <a:t>ND</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smtClean="0">
                          <a:latin typeface="Times New Roman"/>
                          <a:ea typeface="宋体"/>
                          <a:cs typeface="Times New Roman"/>
                        </a:rPr>
                        <a:t>ND</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0.05</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0.1</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140">
                <a:tc>
                  <a:txBody>
                    <a:bodyPr/>
                    <a:lstStyle/>
                    <a:p>
                      <a:pPr algn="ctr">
                        <a:spcAft>
                          <a:spcPts val="0"/>
                        </a:spcAft>
                      </a:pPr>
                      <a:r>
                        <a:rPr lang="zh-CN" sz="2000" b="1" kern="100" dirty="0" smtClean="0">
                          <a:latin typeface="Times New Roman"/>
                          <a:ea typeface="宋体"/>
                          <a:cs typeface="Times New Roman"/>
                        </a:rPr>
                        <a:t>甜瓜</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0.1</a:t>
                      </a:r>
                      <a:r>
                        <a:rPr lang="en-US" sz="2000" b="1" kern="100" baseline="30000">
                          <a:latin typeface="Times New Roman"/>
                          <a:ea typeface="宋体"/>
                          <a:cs typeface="Times New Roman"/>
                        </a:rPr>
                        <a:t>*</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0.05</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smtClean="0">
                          <a:latin typeface="Times New Roman"/>
                          <a:ea typeface="宋体"/>
                          <a:cs typeface="Times New Roman"/>
                        </a:rPr>
                        <a:t>ND</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smtClean="0">
                          <a:latin typeface="Times New Roman"/>
                          <a:ea typeface="宋体"/>
                          <a:cs typeface="Times New Roman"/>
                        </a:rPr>
                        <a:t>ND</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0.05</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0.1</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140">
                <a:tc>
                  <a:txBody>
                    <a:bodyPr/>
                    <a:lstStyle/>
                    <a:p>
                      <a:pPr algn="ctr">
                        <a:spcAft>
                          <a:spcPts val="0"/>
                        </a:spcAft>
                      </a:pPr>
                      <a:r>
                        <a:rPr lang="zh-CN" sz="2000" b="1" kern="100" dirty="0" smtClean="0">
                          <a:latin typeface="Times New Roman"/>
                          <a:ea typeface="宋体"/>
                          <a:cs typeface="Times New Roman"/>
                        </a:rPr>
                        <a:t>黄瓜</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0.1</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a:latin typeface="Times New Roman"/>
                          <a:ea typeface="宋体"/>
                          <a:cs typeface="Times New Roman"/>
                        </a:rPr>
                        <a:t>0.05</a:t>
                      </a:r>
                      <a:endParaRPr lang="zh-CN" sz="2000" b="1" kern="10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smtClean="0">
                          <a:latin typeface="Times New Roman"/>
                          <a:ea typeface="宋体"/>
                          <a:cs typeface="Times New Roman"/>
                        </a:rPr>
                        <a:t>ND</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smtClean="0">
                          <a:latin typeface="Times New Roman"/>
                          <a:ea typeface="宋体"/>
                          <a:cs typeface="Times New Roman"/>
                        </a:rPr>
                        <a:t>ND</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smtClean="0">
                          <a:latin typeface="Times New Roman"/>
                          <a:ea typeface="宋体"/>
                          <a:cs typeface="Times New Roman"/>
                        </a:rPr>
                        <a:t>UL</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kern="100" dirty="0">
                          <a:latin typeface="Times New Roman"/>
                          <a:ea typeface="宋体"/>
                          <a:cs typeface="Times New Roman"/>
                        </a:rPr>
                        <a:t>0.1</a:t>
                      </a:r>
                      <a:endParaRPr lang="zh-CN" sz="2000" b="1" kern="100" dirty="0">
                        <a:latin typeface="Calibri"/>
                        <a:ea typeface="宋体"/>
                        <a:cs typeface="Times New Roman"/>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468313" y="549275"/>
            <a:ext cx="8229600" cy="1143000"/>
          </a:xfrm>
        </p:spPr>
        <p:txBody>
          <a:bodyPr/>
          <a:lstStyle/>
          <a:p>
            <a:r>
              <a:rPr lang="zh-CN" altLang="zh-CN" sz="4000" b="1" smtClean="0">
                <a:solidFill>
                  <a:srgbClr val="FFC000"/>
                </a:solidFill>
              </a:rPr>
              <a:t>氯吡脲在</a:t>
            </a:r>
            <a:r>
              <a:rPr lang="en-US" altLang="zh-CN" sz="4000" b="1" smtClean="0">
                <a:solidFill>
                  <a:srgbClr val="FFC000"/>
                </a:solidFill>
              </a:rPr>
              <a:t>4</a:t>
            </a:r>
            <a:r>
              <a:rPr lang="zh-CN" altLang="zh-CN" sz="4000" b="1" smtClean="0">
                <a:solidFill>
                  <a:srgbClr val="FFC000"/>
                </a:solidFill>
              </a:rPr>
              <a:t>种作物上的残留试验结果</a:t>
            </a:r>
            <a:endParaRPr lang="zh-CN" altLang="en-US" sz="4000" smtClean="0">
              <a:solidFill>
                <a:srgbClr val="FFC000"/>
              </a:solidFill>
            </a:endParaRPr>
          </a:p>
        </p:txBody>
      </p:sp>
      <p:graphicFrame>
        <p:nvGraphicFramePr>
          <p:cNvPr id="4" name="内容占位符 3"/>
          <p:cNvGraphicFramePr>
            <a:graphicFrameLocks noGrp="1"/>
          </p:cNvGraphicFramePr>
          <p:nvPr>
            <p:ph idx="1"/>
          </p:nvPr>
        </p:nvGraphicFramePr>
        <p:xfrm>
          <a:off x="468313" y="2276475"/>
          <a:ext cx="8229600" cy="3600399"/>
        </p:xfrm>
        <a:graphic>
          <a:graphicData uri="http://schemas.openxmlformats.org/drawingml/2006/table">
            <a:tbl>
              <a:tblPr firstRow="1" bandRow="1">
                <a:tableStyleId>{5C22544A-7EE6-4342-B048-85BDC9FD1C3A}</a:tableStyleId>
              </a:tblPr>
              <a:tblGrid>
                <a:gridCol w="1306488"/>
                <a:gridCol w="1368152"/>
                <a:gridCol w="1368152"/>
                <a:gridCol w="936104"/>
                <a:gridCol w="1512168"/>
                <a:gridCol w="1738536"/>
              </a:tblGrid>
              <a:tr h="1091291">
                <a:tc>
                  <a:txBody>
                    <a:bodyPr/>
                    <a:lstStyle/>
                    <a:p>
                      <a:pPr algn="ctr">
                        <a:spcAft>
                          <a:spcPts val="0"/>
                        </a:spcAft>
                      </a:pPr>
                      <a:r>
                        <a:rPr lang="zh-CN" sz="2000" b="1" kern="100" dirty="0" smtClean="0">
                          <a:latin typeface="Times New Roman"/>
                          <a:ea typeface="宋体"/>
                          <a:cs typeface="Times New Roman"/>
                        </a:rPr>
                        <a:t>作物</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zh-CN" sz="2000" b="1" kern="100" dirty="0" smtClean="0">
                          <a:latin typeface="Times New Roman"/>
                          <a:ea typeface="宋体"/>
                          <a:cs typeface="Times New Roman"/>
                        </a:rPr>
                        <a:t>剂量</a:t>
                      </a:r>
                      <a:endParaRPr lang="en-US" altLang="zh-CN" sz="2000" b="1" kern="100" dirty="0" smtClean="0">
                        <a:latin typeface="Times New Roman"/>
                        <a:ea typeface="宋体"/>
                        <a:cs typeface="Times New Roman"/>
                      </a:endParaRPr>
                    </a:p>
                    <a:p>
                      <a:pPr algn="ctr">
                        <a:spcAft>
                          <a:spcPts val="0"/>
                        </a:spcAft>
                      </a:pPr>
                      <a:r>
                        <a:rPr lang="zh-CN" sz="2000" b="1" kern="100" dirty="0" smtClean="0">
                          <a:latin typeface="Times New Roman"/>
                          <a:ea typeface="宋体"/>
                          <a:cs typeface="Times New Roman"/>
                        </a:rPr>
                        <a:t>（</a:t>
                      </a:r>
                      <a:r>
                        <a:rPr lang="en-US" sz="2000" b="1" kern="100" dirty="0">
                          <a:latin typeface="Times New Roman"/>
                          <a:ea typeface="宋体"/>
                          <a:cs typeface="Times New Roman"/>
                        </a:rPr>
                        <a:t>mg/L</a:t>
                      </a:r>
                      <a:r>
                        <a:rPr lang="zh-CN" sz="2000" b="1" kern="100" dirty="0">
                          <a:latin typeface="Times New Roman"/>
                          <a:ea typeface="宋体"/>
                          <a:cs typeface="Times New Roman"/>
                        </a:rPr>
                        <a:t>）</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zh-CN" sz="2000" b="1" kern="100" dirty="0">
                          <a:latin typeface="Times New Roman"/>
                          <a:ea typeface="宋体"/>
                          <a:cs typeface="Times New Roman"/>
                        </a:rPr>
                        <a:t>间隔</a:t>
                      </a:r>
                      <a:r>
                        <a:rPr lang="zh-CN" sz="2000" b="1" kern="100" dirty="0" smtClean="0">
                          <a:latin typeface="Times New Roman"/>
                          <a:ea typeface="宋体"/>
                          <a:cs typeface="Times New Roman"/>
                        </a:rPr>
                        <a:t>期</a:t>
                      </a:r>
                      <a:endParaRPr lang="en-US" altLang="zh-CN" sz="2000" b="1" kern="100" dirty="0" smtClean="0">
                        <a:latin typeface="Times New Roman"/>
                        <a:ea typeface="宋体"/>
                        <a:cs typeface="Times New Roman"/>
                      </a:endParaRPr>
                    </a:p>
                    <a:p>
                      <a:pPr algn="ctr">
                        <a:spcAft>
                          <a:spcPts val="0"/>
                        </a:spcAft>
                      </a:pPr>
                      <a:r>
                        <a:rPr lang="zh-CN" sz="2000" b="1" kern="100" dirty="0" smtClean="0">
                          <a:latin typeface="Times New Roman"/>
                          <a:ea typeface="宋体"/>
                          <a:cs typeface="Times New Roman"/>
                        </a:rPr>
                        <a:t>（</a:t>
                      </a:r>
                      <a:r>
                        <a:rPr lang="en-US" sz="2000" b="1" kern="100" dirty="0">
                          <a:latin typeface="Times New Roman"/>
                          <a:ea typeface="宋体"/>
                          <a:cs typeface="Times New Roman"/>
                        </a:rPr>
                        <a:t>d</a:t>
                      </a:r>
                      <a:r>
                        <a:rPr lang="zh-CN" sz="2000" b="1" kern="100" dirty="0">
                          <a:latin typeface="Times New Roman"/>
                          <a:ea typeface="宋体"/>
                          <a:cs typeface="Times New Roman"/>
                        </a:rPr>
                        <a:t>）</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zh-CN" sz="2000" b="1" kern="100" dirty="0" smtClean="0">
                          <a:latin typeface="Times New Roman"/>
                          <a:ea typeface="宋体"/>
                          <a:cs typeface="Times New Roman"/>
                        </a:rPr>
                        <a:t>试验</a:t>
                      </a:r>
                      <a:endParaRPr lang="en-US" altLang="zh-CN" sz="2000" b="1" kern="100" dirty="0" smtClean="0">
                        <a:latin typeface="Times New Roman"/>
                        <a:ea typeface="宋体"/>
                        <a:cs typeface="Times New Roman"/>
                      </a:endParaRPr>
                    </a:p>
                    <a:p>
                      <a:pPr algn="ctr">
                        <a:spcAft>
                          <a:spcPts val="0"/>
                        </a:spcAft>
                      </a:pPr>
                      <a:r>
                        <a:rPr lang="zh-CN" sz="2000" b="1" kern="100" dirty="0" smtClean="0">
                          <a:latin typeface="Times New Roman"/>
                          <a:ea typeface="宋体"/>
                          <a:cs typeface="Times New Roman"/>
                        </a:rPr>
                        <a:t>次数</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zh-CN" sz="2000" b="1" kern="100" dirty="0" smtClean="0">
                          <a:latin typeface="Times New Roman"/>
                          <a:ea typeface="宋体"/>
                          <a:cs typeface="Times New Roman"/>
                        </a:rPr>
                        <a:t>残留</a:t>
                      </a:r>
                      <a:r>
                        <a:rPr lang="zh-CN" sz="2000" b="1" kern="100" dirty="0">
                          <a:latin typeface="Times New Roman"/>
                          <a:ea typeface="宋体"/>
                          <a:cs typeface="Times New Roman"/>
                        </a:rPr>
                        <a:t>中</a:t>
                      </a:r>
                      <a:r>
                        <a:rPr lang="zh-CN" sz="2000" b="1" kern="100" dirty="0" smtClean="0">
                          <a:latin typeface="Times New Roman"/>
                          <a:ea typeface="宋体"/>
                          <a:cs typeface="Times New Roman"/>
                        </a:rPr>
                        <a:t>值</a:t>
                      </a:r>
                      <a:endParaRPr lang="en-US" altLang="zh-CN" sz="2000" b="1" kern="100" dirty="0" smtClean="0">
                        <a:latin typeface="Times New Roman"/>
                        <a:ea typeface="宋体"/>
                        <a:cs typeface="Times New Roman"/>
                      </a:endParaRPr>
                    </a:p>
                    <a:p>
                      <a:pPr algn="ctr">
                        <a:spcAft>
                          <a:spcPts val="0"/>
                        </a:spcAft>
                      </a:pPr>
                      <a:r>
                        <a:rPr lang="en-US" sz="2000" b="1" kern="100" dirty="0" smtClean="0">
                          <a:latin typeface="Times New Roman"/>
                          <a:ea typeface="宋体"/>
                          <a:cs typeface="Times New Roman"/>
                        </a:rPr>
                        <a:t> </a:t>
                      </a:r>
                      <a:r>
                        <a:rPr lang="en-US" sz="2000" b="1" kern="100" dirty="0">
                          <a:latin typeface="Times New Roman"/>
                          <a:ea typeface="宋体"/>
                          <a:cs typeface="Times New Roman"/>
                        </a:rPr>
                        <a:t>(mg/kg)</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zh-CN" sz="2000" b="1" kern="100" dirty="0">
                          <a:solidFill>
                            <a:srgbClr val="FFFF00"/>
                          </a:solidFill>
                          <a:latin typeface="Times New Roman"/>
                          <a:ea typeface="宋体"/>
                          <a:cs typeface="Times New Roman"/>
                        </a:rPr>
                        <a:t>最高残留</a:t>
                      </a:r>
                      <a:r>
                        <a:rPr lang="zh-CN" sz="2000" b="1" kern="100" dirty="0" smtClean="0">
                          <a:solidFill>
                            <a:srgbClr val="FFFF00"/>
                          </a:solidFill>
                          <a:latin typeface="Times New Roman"/>
                          <a:ea typeface="宋体"/>
                          <a:cs typeface="Times New Roman"/>
                        </a:rPr>
                        <a:t>值</a:t>
                      </a:r>
                      <a:endParaRPr lang="en-US" altLang="zh-CN" sz="2000" b="1" kern="100" dirty="0" smtClean="0">
                        <a:solidFill>
                          <a:srgbClr val="FFFF00"/>
                        </a:solidFill>
                        <a:latin typeface="Times New Roman"/>
                        <a:ea typeface="宋体"/>
                        <a:cs typeface="Times New Roman"/>
                      </a:endParaRPr>
                    </a:p>
                    <a:p>
                      <a:pPr algn="ctr">
                        <a:spcAft>
                          <a:spcPts val="0"/>
                        </a:spcAft>
                      </a:pPr>
                      <a:r>
                        <a:rPr lang="en-US" sz="2000" b="1" kern="100" dirty="0" smtClean="0">
                          <a:latin typeface="Times New Roman"/>
                          <a:ea typeface="宋体"/>
                          <a:cs typeface="Times New Roman"/>
                        </a:rPr>
                        <a:t>(mg/kg</a:t>
                      </a:r>
                      <a:r>
                        <a:rPr lang="en-US" sz="2000" b="1" kern="100" dirty="0">
                          <a:latin typeface="Times New Roman"/>
                          <a:ea typeface="宋体"/>
                          <a:cs typeface="Times New Roman"/>
                        </a:rPr>
                        <a:t>)</a:t>
                      </a:r>
                      <a:endParaRPr lang="zh-CN" sz="2000" b="1" kern="100" dirty="0">
                        <a:latin typeface="Calibri"/>
                        <a:ea typeface="宋体"/>
                        <a:cs typeface="Times New Roman"/>
                      </a:endParaRPr>
                    </a:p>
                  </a:txBody>
                  <a:tcPr marL="36195" marR="36195" marT="17780" marB="17780" anchor="ctr"/>
                </a:tc>
              </a:tr>
              <a:tr h="627277">
                <a:tc>
                  <a:txBody>
                    <a:bodyPr/>
                    <a:lstStyle/>
                    <a:p>
                      <a:pPr algn="ctr">
                        <a:spcAft>
                          <a:spcPts val="0"/>
                        </a:spcAft>
                      </a:pPr>
                      <a:r>
                        <a:rPr lang="zh-CN" sz="2000" b="1" kern="100" dirty="0" smtClean="0">
                          <a:latin typeface="Times New Roman"/>
                          <a:ea typeface="宋体"/>
                          <a:cs typeface="Times New Roman"/>
                        </a:rPr>
                        <a:t>猕猴桃</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30</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28</a:t>
                      </a:r>
                      <a:r>
                        <a:rPr lang="zh-CN" sz="2000" b="1" kern="100" dirty="0">
                          <a:latin typeface="Times New Roman"/>
                          <a:ea typeface="宋体"/>
                          <a:cs typeface="Times New Roman"/>
                        </a:rPr>
                        <a:t>～</a:t>
                      </a:r>
                      <a:r>
                        <a:rPr lang="en-US" sz="2000" b="1" kern="100" dirty="0">
                          <a:latin typeface="Times New Roman"/>
                          <a:ea typeface="宋体"/>
                          <a:cs typeface="Times New Roman"/>
                        </a:rPr>
                        <a:t>30</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a:latin typeface="Times New Roman"/>
                          <a:ea typeface="宋体"/>
                          <a:cs typeface="Times New Roman"/>
                        </a:rPr>
                        <a:t>8</a:t>
                      </a:r>
                      <a:endParaRPr lang="zh-CN" sz="2000" b="1" kern="100">
                        <a:latin typeface="Calibri"/>
                        <a:ea typeface="宋体"/>
                        <a:cs typeface="Times New Roman"/>
                      </a:endParaRPr>
                    </a:p>
                  </a:txBody>
                  <a:tcPr marL="36195" marR="36195" marT="17780" marB="17780" anchor="ctr"/>
                </a:tc>
                <a:tc>
                  <a:txBody>
                    <a:bodyPr/>
                    <a:lstStyle/>
                    <a:p>
                      <a:pPr algn="ctr">
                        <a:spcAft>
                          <a:spcPts val="0"/>
                        </a:spcAft>
                      </a:pPr>
                      <a:r>
                        <a:rPr lang="en-US" sz="2000" b="1" kern="100">
                          <a:latin typeface="Times New Roman"/>
                          <a:ea typeface="宋体"/>
                          <a:cs typeface="Times New Roman"/>
                        </a:rPr>
                        <a:t>0.023</a:t>
                      </a:r>
                      <a:endParaRPr lang="zh-CN" sz="2000" b="1" kern="100">
                        <a:latin typeface="Calibri"/>
                        <a:ea typeface="宋体"/>
                        <a:cs typeface="Times New Roman"/>
                      </a:endParaRPr>
                    </a:p>
                  </a:txBody>
                  <a:tcPr marL="36195" marR="36195" marT="17780" marB="17780" anchor="ctr"/>
                </a:tc>
                <a:tc>
                  <a:txBody>
                    <a:bodyPr/>
                    <a:lstStyle/>
                    <a:p>
                      <a:pPr algn="ctr">
                        <a:spcAft>
                          <a:spcPts val="0"/>
                        </a:spcAft>
                      </a:pPr>
                      <a:r>
                        <a:rPr lang="en-US" sz="2000" b="1" kern="100">
                          <a:latin typeface="Times New Roman"/>
                          <a:ea typeface="宋体"/>
                          <a:cs typeface="Times New Roman"/>
                        </a:rPr>
                        <a:t>0.037</a:t>
                      </a:r>
                      <a:endParaRPr lang="zh-CN" sz="2000" b="1" kern="100">
                        <a:latin typeface="Calibri"/>
                        <a:ea typeface="宋体"/>
                        <a:cs typeface="Times New Roman"/>
                      </a:endParaRPr>
                    </a:p>
                  </a:txBody>
                  <a:tcPr marL="36195" marR="36195" marT="17780" marB="17780" anchor="ctr"/>
                </a:tc>
              </a:tr>
              <a:tr h="627277">
                <a:tc>
                  <a:txBody>
                    <a:bodyPr/>
                    <a:lstStyle/>
                    <a:p>
                      <a:pPr algn="ctr">
                        <a:spcAft>
                          <a:spcPts val="0"/>
                        </a:spcAft>
                      </a:pPr>
                      <a:r>
                        <a:rPr lang="zh-CN" sz="2000" b="1" kern="100" dirty="0" smtClean="0">
                          <a:latin typeface="Times New Roman"/>
                          <a:ea typeface="宋体"/>
                          <a:cs typeface="Times New Roman"/>
                        </a:rPr>
                        <a:t>西瓜</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30</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40</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4</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a:latin typeface="Times New Roman"/>
                          <a:ea typeface="宋体"/>
                          <a:cs typeface="Times New Roman"/>
                        </a:rPr>
                        <a:t>0.005</a:t>
                      </a:r>
                      <a:endParaRPr lang="zh-CN" sz="2000" b="1" kern="100">
                        <a:latin typeface="Calibri"/>
                        <a:ea typeface="宋体"/>
                        <a:cs typeface="Times New Roman"/>
                      </a:endParaRPr>
                    </a:p>
                  </a:txBody>
                  <a:tcPr marL="36195" marR="36195" marT="17780" marB="17780" anchor="ctr"/>
                </a:tc>
                <a:tc>
                  <a:txBody>
                    <a:bodyPr/>
                    <a:lstStyle/>
                    <a:p>
                      <a:pPr algn="ctr">
                        <a:spcAft>
                          <a:spcPts val="0"/>
                        </a:spcAft>
                      </a:pPr>
                      <a:r>
                        <a:rPr lang="en-US" sz="2000" b="1" kern="100">
                          <a:latin typeface="Times New Roman"/>
                          <a:ea typeface="宋体"/>
                          <a:cs typeface="Times New Roman"/>
                        </a:rPr>
                        <a:t>0.005</a:t>
                      </a:r>
                      <a:endParaRPr lang="zh-CN" sz="2000" b="1" kern="100">
                        <a:latin typeface="Calibri"/>
                        <a:ea typeface="宋体"/>
                        <a:cs typeface="Times New Roman"/>
                      </a:endParaRPr>
                    </a:p>
                  </a:txBody>
                  <a:tcPr marL="36195" marR="36195" marT="17780" marB="17780" anchor="ctr"/>
                </a:tc>
              </a:tr>
              <a:tr h="627277">
                <a:tc>
                  <a:txBody>
                    <a:bodyPr/>
                    <a:lstStyle/>
                    <a:p>
                      <a:pPr algn="ctr">
                        <a:spcAft>
                          <a:spcPts val="0"/>
                        </a:spcAft>
                      </a:pPr>
                      <a:r>
                        <a:rPr lang="zh-CN" sz="2000" b="1" kern="100" dirty="0" smtClean="0">
                          <a:latin typeface="Times New Roman"/>
                          <a:ea typeface="宋体"/>
                          <a:cs typeface="Times New Roman"/>
                        </a:rPr>
                        <a:t>甜瓜</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30</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28</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2</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0.01</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a:latin typeface="Times New Roman"/>
                          <a:ea typeface="宋体"/>
                          <a:cs typeface="Times New Roman"/>
                        </a:rPr>
                        <a:t>0.01</a:t>
                      </a:r>
                      <a:endParaRPr lang="zh-CN" sz="2000" b="1" kern="100">
                        <a:latin typeface="Calibri"/>
                        <a:ea typeface="宋体"/>
                        <a:cs typeface="Times New Roman"/>
                      </a:endParaRPr>
                    </a:p>
                  </a:txBody>
                  <a:tcPr marL="36195" marR="36195" marT="17780" marB="17780" anchor="ctr"/>
                </a:tc>
              </a:tr>
              <a:tr h="627277">
                <a:tc>
                  <a:txBody>
                    <a:bodyPr/>
                    <a:lstStyle/>
                    <a:p>
                      <a:pPr algn="ctr">
                        <a:spcAft>
                          <a:spcPts val="0"/>
                        </a:spcAft>
                      </a:pPr>
                      <a:r>
                        <a:rPr lang="zh-CN" sz="2000" b="1" kern="100" dirty="0" smtClean="0">
                          <a:latin typeface="Times New Roman"/>
                          <a:ea typeface="宋体"/>
                          <a:cs typeface="Times New Roman"/>
                        </a:rPr>
                        <a:t>黄瓜</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a:latin typeface="Times New Roman"/>
                          <a:ea typeface="宋体"/>
                          <a:cs typeface="Times New Roman"/>
                        </a:rPr>
                        <a:t>50</a:t>
                      </a:r>
                      <a:endParaRPr lang="zh-CN" sz="2000" b="1" kern="10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14</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4</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0.0022</a:t>
                      </a:r>
                      <a:endParaRPr lang="zh-CN" sz="2000" b="1" kern="100" dirty="0">
                        <a:latin typeface="Calibri"/>
                        <a:ea typeface="宋体"/>
                        <a:cs typeface="Times New Roman"/>
                      </a:endParaRPr>
                    </a:p>
                  </a:txBody>
                  <a:tcPr marL="36195" marR="36195" marT="17780" marB="17780" anchor="ctr"/>
                </a:tc>
                <a:tc>
                  <a:txBody>
                    <a:bodyPr/>
                    <a:lstStyle/>
                    <a:p>
                      <a:pPr algn="ctr">
                        <a:spcAft>
                          <a:spcPts val="0"/>
                        </a:spcAft>
                      </a:pPr>
                      <a:r>
                        <a:rPr lang="en-US" sz="2000" b="1" kern="100" dirty="0">
                          <a:latin typeface="Times New Roman"/>
                          <a:ea typeface="宋体"/>
                          <a:cs typeface="Times New Roman"/>
                        </a:rPr>
                        <a:t>0.0029</a:t>
                      </a:r>
                      <a:endParaRPr lang="zh-CN" sz="2000" b="1" kern="100" dirty="0">
                        <a:latin typeface="Calibri"/>
                        <a:ea typeface="宋体"/>
                        <a:cs typeface="Times New Roman"/>
                      </a:endParaRPr>
                    </a:p>
                  </a:txBody>
                  <a:tcPr marL="36195" marR="36195" marT="17780" marB="17780" anchor="ct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1512168"/>
          </a:xfrm>
        </p:spPr>
        <p:txBody>
          <a:bodyPr>
            <a:noAutofit/>
          </a:bodyPr>
          <a:lstStyle/>
          <a:p>
            <a:pPr algn="ctr" fontAlgn="auto">
              <a:lnSpc>
                <a:spcPts val="4000"/>
              </a:lnSpc>
              <a:spcAft>
                <a:spcPts val="0"/>
              </a:spcAft>
              <a:defRPr/>
            </a:pPr>
            <a:r>
              <a:rPr lang="zh-CN" altLang="zh-CN" sz="3600" b="1" dirty="0" smtClean="0">
                <a:solidFill>
                  <a:srgbClr val="FFC000"/>
                </a:solidFill>
              </a:rPr>
              <a:t>市售葡萄（左）和黄瓜（右）中</a:t>
            </a:r>
            <a:r>
              <a:rPr lang="en-US" altLang="zh-CN" sz="3600" b="1" dirty="0" smtClean="0">
                <a:solidFill>
                  <a:srgbClr val="FFC000"/>
                </a:solidFill>
              </a:rPr>
              <a:t/>
            </a:r>
            <a:br>
              <a:rPr lang="en-US" altLang="zh-CN" sz="3600" b="1" dirty="0" smtClean="0">
                <a:solidFill>
                  <a:srgbClr val="FFC000"/>
                </a:solidFill>
              </a:rPr>
            </a:br>
            <a:r>
              <a:rPr lang="zh-CN" altLang="zh-CN" sz="3600" b="1" dirty="0" smtClean="0">
                <a:solidFill>
                  <a:srgbClr val="FFC000"/>
                </a:solidFill>
              </a:rPr>
              <a:t>氯吡脲残留量的模拟分布</a:t>
            </a:r>
            <a:endParaRPr lang="zh-CN" altLang="en-US" sz="3600" dirty="0">
              <a:solidFill>
                <a:srgbClr val="FFC000"/>
              </a:solidFill>
            </a:endParaRPr>
          </a:p>
        </p:txBody>
      </p:sp>
      <p:pic>
        <p:nvPicPr>
          <p:cNvPr id="51203" name="图表 5"/>
          <p:cNvPicPr>
            <a:picLocks noChangeArrowheads="1"/>
          </p:cNvPicPr>
          <p:nvPr/>
        </p:nvPicPr>
        <p:blipFill>
          <a:blip r:embed="rId2" cstate="print"/>
          <a:srcRect l="-5823" t="-4729" r="-3223" b="-2013"/>
          <a:stretch>
            <a:fillRect/>
          </a:stretch>
        </p:blipFill>
        <p:spPr bwMode="auto">
          <a:xfrm>
            <a:off x="4356100" y="2276475"/>
            <a:ext cx="4537075" cy="3816350"/>
          </a:xfrm>
          <a:prstGeom prst="rect">
            <a:avLst/>
          </a:prstGeom>
          <a:noFill/>
          <a:ln w="9525">
            <a:noFill/>
            <a:miter lim="800000"/>
            <a:headEnd/>
            <a:tailEnd/>
          </a:ln>
        </p:spPr>
      </p:pic>
      <p:pic>
        <p:nvPicPr>
          <p:cNvPr id="51204" name="图表 1"/>
          <p:cNvPicPr>
            <a:picLocks noChangeArrowheads="1"/>
          </p:cNvPicPr>
          <p:nvPr/>
        </p:nvPicPr>
        <p:blipFill>
          <a:blip r:embed="rId3" cstate="print"/>
          <a:srcRect l="-1967" t="-4015" r="-1266" b="-2621"/>
          <a:stretch>
            <a:fillRect/>
          </a:stretch>
        </p:blipFill>
        <p:spPr bwMode="auto">
          <a:xfrm>
            <a:off x="250825" y="2276475"/>
            <a:ext cx="4249738"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xfrm>
            <a:off x="468313" y="549275"/>
            <a:ext cx="8229600" cy="1143000"/>
          </a:xfrm>
        </p:spPr>
        <p:txBody>
          <a:bodyPr/>
          <a:lstStyle/>
          <a:p>
            <a:pPr algn="ctr"/>
            <a:r>
              <a:rPr lang="zh-CN" altLang="en-US" sz="3200" b="1" smtClean="0">
                <a:solidFill>
                  <a:srgbClr val="FFC000"/>
                </a:solidFill>
              </a:rPr>
              <a:t>各国氯吡脲膳食摄入风险评估结果比较</a:t>
            </a:r>
          </a:p>
        </p:txBody>
      </p:sp>
      <p:graphicFrame>
        <p:nvGraphicFramePr>
          <p:cNvPr id="4" name="内容占位符 3"/>
          <p:cNvGraphicFramePr>
            <a:graphicFrameLocks noGrp="1"/>
          </p:cNvGraphicFramePr>
          <p:nvPr>
            <p:ph idx="1"/>
          </p:nvPr>
        </p:nvGraphicFramePr>
        <p:xfrm>
          <a:off x="755650" y="1628775"/>
          <a:ext cx="7776864" cy="3384378"/>
        </p:xfrm>
        <a:graphic>
          <a:graphicData uri="http://schemas.openxmlformats.org/drawingml/2006/table">
            <a:tbl>
              <a:tblPr firstRow="1" bandRow="1">
                <a:tableStyleId>{5C22544A-7EE6-4342-B048-85BDC9FD1C3A}</a:tableStyleId>
              </a:tblPr>
              <a:tblGrid>
                <a:gridCol w="3240360"/>
                <a:gridCol w="2304256"/>
                <a:gridCol w="2232248"/>
              </a:tblGrid>
              <a:tr h="564063">
                <a:tc>
                  <a:txBody>
                    <a:bodyPr/>
                    <a:lstStyle/>
                    <a:p>
                      <a:pPr algn="ctr"/>
                      <a:r>
                        <a:rPr lang="zh-CN" altLang="en-US" sz="2400" b="1" dirty="0" smtClean="0"/>
                        <a:t>国家</a:t>
                      </a:r>
                      <a:endParaRPr lang="zh-CN" altLang="en-US" sz="2400" b="1" dirty="0"/>
                    </a:p>
                  </a:txBody>
                  <a:tcPr anchor="ctr"/>
                </a:tc>
                <a:tc>
                  <a:txBody>
                    <a:bodyPr/>
                    <a:lstStyle/>
                    <a:p>
                      <a:pPr algn="ctr"/>
                      <a:r>
                        <a:rPr lang="en-US" altLang="zh-CN" sz="2400" b="1" dirty="0" smtClean="0"/>
                        <a:t>%ADI</a:t>
                      </a:r>
                      <a:endParaRPr lang="zh-CN" altLang="en-US" sz="2400" b="1" dirty="0"/>
                    </a:p>
                  </a:txBody>
                  <a:tcPr anchor="ctr"/>
                </a:tc>
                <a:tc>
                  <a:txBody>
                    <a:bodyPr/>
                    <a:lstStyle/>
                    <a:p>
                      <a:pPr algn="ctr"/>
                      <a:r>
                        <a:rPr lang="en-US" altLang="zh-CN" sz="2400" b="1" dirty="0" smtClean="0"/>
                        <a:t>%</a:t>
                      </a:r>
                      <a:r>
                        <a:rPr lang="en-US" altLang="zh-CN" sz="2400" b="1" dirty="0" err="1" smtClean="0"/>
                        <a:t>ARfD</a:t>
                      </a:r>
                      <a:endParaRPr lang="zh-CN" altLang="en-US" sz="2400" b="1" dirty="0"/>
                    </a:p>
                  </a:txBody>
                  <a:tcPr anchor="ctr"/>
                </a:tc>
              </a:tr>
              <a:tr h="564063">
                <a:tc>
                  <a:txBody>
                    <a:bodyPr/>
                    <a:lstStyle/>
                    <a:p>
                      <a:pPr algn="ctr"/>
                      <a:r>
                        <a:rPr lang="zh-CN" altLang="en-US" sz="2400" b="1" dirty="0" smtClean="0"/>
                        <a:t>中国：基于残留试验</a:t>
                      </a:r>
                      <a:endParaRPr lang="zh-CN" altLang="en-US" sz="2400" b="1" dirty="0"/>
                    </a:p>
                  </a:txBody>
                  <a:tcPr anchor="ctr"/>
                </a:tc>
                <a:tc>
                  <a:txBody>
                    <a:bodyPr/>
                    <a:lstStyle/>
                    <a:p>
                      <a:pPr algn="ctr"/>
                      <a:r>
                        <a:rPr lang="en-US" altLang="zh-CN" sz="2400" b="1" dirty="0" smtClean="0">
                          <a:latin typeface="Times New Roman" pitchFamily="18" charset="0"/>
                          <a:cs typeface="Times New Roman" pitchFamily="18" charset="0"/>
                        </a:rPr>
                        <a:t>0.17</a:t>
                      </a:r>
                      <a:r>
                        <a:rPr lang="zh-CN" altLang="en-US" sz="2400" b="1" dirty="0" smtClean="0">
                          <a:latin typeface="Times New Roman" pitchFamily="18" charset="0"/>
                          <a:ea typeface="宋体"/>
                          <a:cs typeface="Times New Roman" pitchFamily="18" charset="0"/>
                        </a:rPr>
                        <a:t>～</a:t>
                      </a:r>
                      <a:r>
                        <a:rPr lang="en-US" altLang="zh-CN" sz="2400" b="1" dirty="0" smtClean="0">
                          <a:latin typeface="Times New Roman" pitchFamily="18" charset="0"/>
                          <a:ea typeface="宋体"/>
                          <a:cs typeface="Times New Roman" pitchFamily="18" charset="0"/>
                        </a:rPr>
                        <a:t>0.45</a:t>
                      </a:r>
                      <a:endParaRPr lang="zh-CN" altLang="en-US" sz="2400" b="1" dirty="0">
                        <a:latin typeface="Times New Roman" pitchFamily="18" charset="0"/>
                        <a:cs typeface="Times New Roman" pitchFamily="18" charset="0"/>
                      </a:endParaRPr>
                    </a:p>
                  </a:txBody>
                  <a:tcPr anchor="ctr"/>
                </a:tc>
                <a:tc>
                  <a:txBody>
                    <a:bodyPr/>
                    <a:lstStyle/>
                    <a:p>
                      <a:pPr algn="ctr"/>
                      <a:r>
                        <a:rPr lang="en-US" altLang="zh-CN" sz="2400" b="1" dirty="0" smtClean="0">
                          <a:latin typeface="Times New Roman" pitchFamily="18" charset="0"/>
                          <a:ea typeface="+mn-ea"/>
                          <a:cs typeface="Times New Roman" pitchFamily="18" charset="0"/>
                        </a:rPr>
                        <a:t>0.01</a:t>
                      </a:r>
                      <a:r>
                        <a:rPr lang="zh-CN" altLang="en-US" sz="2400" b="1" dirty="0" smtClean="0">
                          <a:latin typeface="Times New Roman" pitchFamily="18" charset="0"/>
                          <a:ea typeface="+mn-ea"/>
                          <a:cs typeface="Times New Roman" pitchFamily="18" charset="0"/>
                        </a:rPr>
                        <a:t>～</a:t>
                      </a:r>
                      <a:r>
                        <a:rPr lang="en-US" altLang="zh-CN" sz="2400" b="1" dirty="0" smtClean="0">
                          <a:latin typeface="Times New Roman" pitchFamily="18" charset="0"/>
                          <a:ea typeface="+mn-ea"/>
                          <a:cs typeface="Times New Roman" pitchFamily="18" charset="0"/>
                        </a:rPr>
                        <a:t>0.13</a:t>
                      </a:r>
                      <a:endParaRPr lang="zh-CN" altLang="en-US" sz="2400" b="1" dirty="0">
                        <a:latin typeface="Times New Roman" pitchFamily="18" charset="0"/>
                        <a:cs typeface="Times New Roman" pitchFamily="18" charset="0"/>
                      </a:endParaRPr>
                    </a:p>
                  </a:txBody>
                  <a:tcPr anchor="ctr"/>
                </a:tc>
              </a:tr>
              <a:tr h="564063">
                <a:tc>
                  <a:txBody>
                    <a:bodyPr/>
                    <a:lstStyle/>
                    <a:p>
                      <a:pPr algn="ctr"/>
                      <a:r>
                        <a:rPr lang="zh-CN" altLang="en-US" sz="2400" b="1" dirty="0" smtClean="0"/>
                        <a:t>中国：基于市场监测</a:t>
                      </a:r>
                      <a:endParaRPr lang="zh-CN" altLang="en-US" sz="2400" b="1" dirty="0"/>
                    </a:p>
                  </a:txBody>
                  <a:tcPr anchor="ctr"/>
                </a:tc>
                <a:tc>
                  <a:txBody>
                    <a:bodyPr/>
                    <a:lstStyle/>
                    <a:p>
                      <a:pPr algn="ctr"/>
                      <a:r>
                        <a:rPr lang="en-US" altLang="zh-CN" sz="2400" b="1" dirty="0" smtClean="0">
                          <a:latin typeface="Times New Roman" pitchFamily="18" charset="0"/>
                          <a:cs typeface="Times New Roman" pitchFamily="18" charset="0"/>
                        </a:rPr>
                        <a:t>0.03</a:t>
                      </a:r>
                      <a:r>
                        <a:rPr lang="zh-CN" altLang="en-US" sz="2400" b="1" dirty="0" smtClean="0">
                          <a:latin typeface="Times New Roman" pitchFamily="18" charset="0"/>
                          <a:ea typeface="+mn-ea"/>
                          <a:cs typeface="Times New Roman" pitchFamily="18" charset="0"/>
                        </a:rPr>
                        <a:t>～</a:t>
                      </a:r>
                      <a:r>
                        <a:rPr lang="en-US" altLang="zh-CN" sz="2400" b="1" dirty="0" smtClean="0">
                          <a:latin typeface="Times New Roman" pitchFamily="18" charset="0"/>
                          <a:ea typeface="+mn-ea"/>
                          <a:cs typeface="Times New Roman" pitchFamily="18" charset="0"/>
                        </a:rPr>
                        <a:t>0.09</a:t>
                      </a:r>
                      <a:endParaRPr lang="zh-CN" altLang="en-US" sz="2400" b="1" dirty="0">
                        <a:latin typeface="Times New Roman" pitchFamily="18" charset="0"/>
                        <a:cs typeface="Times New Roman" pitchFamily="18" charset="0"/>
                      </a:endParaRPr>
                    </a:p>
                  </a:txBody>
                  <a:tcPr anchor="ctr"/>
                </a:tc>
                <a:tc>
                  <a:txBody>
                    <a:bodyPr/>
                    <a:lstStyle/>
                    <a:p>
                      <a:pPr algn="ctr"/>
                      <a:r>
                        <a:rPr lang="en-US" altLang="zh-CN" sz="2400" b="1" dirty="0" smtClean="0">
                          <a:latin typeface="Times New Roman" pitchFamily="18" charset="0"/>
                          <a:ea typeface="+mn-ea"/>
                          <a:cs typeface="Times New Roman" pitchFamily="18" charset="0"/>
                        </a:rPr>
                        <a:t>0.02</a:t>
                      </a:r>
                      <a:r>
                        <a:rPr lang="zh-CN" altLang="en-US" sz="2400" b="1" dirty="0" smtClean="0">
                          <a:latin typeface="Times New Roman" pitchFamily="18" charset="0"/>
                          <a:ea typeface="+mn-ea"/>
                          <a:cs typeface="Times New Roman" pitchFamily="18" charset="0"/>
                        </a:rPr>
                        <a:t>～</a:t>
                      </a:r>
                      <a:r>
                        <a:rPr lang="en-US" altLang="zh-CN" sz="2400" b="1" dirty="0" smtClean="0">
                          <a:latin typeface="Times New Roman" pitchFamily="18" charset="0"/>
                          <a:ea typeface="+mn-ea"/>
                          <a:cs typeface="Times New Roman" pitchFamily="18" charset="0"/>
                        </a:rPr>
                        <a:t>0.08</a:t>
                      </a:r>
                      <a:endParaRPr lang="zh-CN" altLang="en-US" sz="2400" b="1" dirty="0">
                        <a:latin typeface="Times New Roman" pitchFamily="18" charset="0"/>
                        <a:cs typeface="Times New Roman" pitchFamily="18" charset="0"/>
                      </a:endParaRPr>
                    </a:p>
                  </a:txBody>
                  <a:tcPr anchor="ctr"/>
                </a:tc>
              </a:tr>
              <a:tr h="564063">
                <a:tc>
                  <a:txBody>
                    <a:bodyPr/>
                    <a:lstStyle/>
                    <a:p>
                      <a:pPr algn="ctr"/>
                      <a:r>
                        <a:rPr lang="zh-CN" altLang="en-US" sz="2400" b="1" dirty="0" smtClean="0"/>
                        <a:t>美国</a:t>
                      </a:r>
                      <a:endParaRPr lang="zh-CN" altLang="en-US" sz="2400" b="1" dirty="0"/>
                    </a:p>
                  </a:txBody>
                  <a:tcPr anchor="ctr"/>
                </a:tc>
                <a:tc>
                  <a:txBody>
                    <a:bodyPr/>
                    <a:lstStyle/>
                    <a:p>
                      <a:pPr algn="ctr"/>
                      <a:r>
                        <a:rPr lang="en-US" altLang="zh-CN" sz="2400" b="1" dirty="0" smtClean="0">
                          <a:latin typeface="Times New Roman" pitchFamily="18" charset="0"/>
                          <a:ea typeface="+mn-ea"/>
                          <a:cs typeface="Times New Roman" pitchFamily="18" charset="0"/>
                        </a:rPr>
                        <a:t>0.05</a:t>
                      </a:r>
                      <a:r>
                        <a:rPr lang="zh-CN" altLang="en-US" sz="2400" b="1" dirty="0" smtClean="0">
                          <a:latin typeface="Times New Roman" pitchFamily="18" charset="0"/>
                          <a:ea typeface="+mn-ea"/>
                          <a:cs typeface="Times New Roman" pitchFamily="18" charset="0"/>
                        </a:rPr>
                        <a:t>～</a:t>
                      </a:r>
                      <a:r>
                        <a:rPr lang="en-US" altLang="zh-CN" sz="2400" b="1" dirty="0" smtClean="0">
                          <a:latin typeface="Times New Roman" pitchFamily="18" charset="0"/>
                          <a:ea typeface="+mn-ea"/>
                          <a:cs typeface="Times New Roman" pitchFamily="18" charset="0"/>
                        </a:rPr>
                        <a:t>0.3</a:t>
                      </a:r>
                      <a:endParaRPr lang="zh-CN" altLang="en-US" sz="2400" b="1" dirty="0">
                        <a:latin typeface="Times New Roman" pitchFamily="18" charset="0"/>
                        <a:cs typeface="Times New Roman" pitchFamily="18" charset="0"/>
                      </a:endParaRPr>
                    </a:p>
                  </a:txBody>
                  <a:tcPr anchor="ctr"/>
                </a:tc>
                <a:tc>
                  <a:txBody>
                    <a:bodyPr/>
                    <a:lstStyle/>
                    <a:p>
                      <a:pPr algn="ctr"/>
                      <a:r>
                        <a:rPr lang="en-US" altLang="zh-CN" sz="2400" b="1" dirty="0" smtClean="0">
                          <a:latin typeface="Times New Roman" pitchFamily="18" charset="0"/>
                          <a:ea typeface="+mn-ea"/>
                          <a:cs typeface="Times New Roman" pitchFamily="18" charset="0"/>
                        </a:rPr>
                        <a:t>0.02</a:t>
                      </a:r>
                      <a:r>
                        <a:rPr lang="zh-CN" altLang="en-US" sz="2400" b="1" dirty="0" smtClean="0">
                          <a:latin typeface="Times New Roman" pitchFamily="18" charset="0"/>
                          <a:ea typeface="+mn-ea"/>
                          <a:cs typeface="Times New Roman" pitchFamily="18" charset="0"/>
                        </a:rPr>
                        <a:t>～</a:t>
                      </a:r>
                      <a:r>
                        <a:rPr lang="en-US" altLang="zh-CN" sz="2400" b="1" dirty="0" smtClean="0">
                          <a:latin typeface="Times New Roman" pitchFamily="18" charset="0"/>
                          <a:ea typeface="+mn-ea"/>
                          <a:cs typeface="Times New Roman" pitchFamily="18" charset="0"/>
                        </a:rPr>
                        <a:t>0.08</a:t>
                      </a:r>
                      <a:endParaRPr lang="zh-CN" altLang="en-US" sz="2400" b="1" dirty="0">
                        <a:latin typeface="Times New Roman" pitchFamily="18" charset="0"/>
                        <a:cs typeface="Times New Roman" pitchFamily="18" charset="0"/>
                      </a:endParaRPr>
                    </a:p>
                  </a:txBody>
                  <a:tcPr anchor="ctr"/>
                </a:tc>
              </a:tr>
              <a:tr h="564063">
                <a:tc>
                  <a:txBody>
                    <a:bodyPr/>
                    <a:lstStyle/>
                    <a:p>
                      <a:pPr algn="ctr"/>
                      <a:r>
                        <a:rPr lang="zh-CN" altLang="en-US" sz="2400" b="1" dirty="0" smtClean="0"/>
                        <a:t>欧盟</a:t>
                      </a:r>
                      <a:endParaRPr lang="zh-CN" altLang="en-US" sz="2400" b="1" dirty="0"/>
                    </a:p>
                  </a:txBody>
                  <a:tcPr anchor="ctr"/>
                </a:tc>
                <a:tc>
                  <a:txBody>
                    <a:bodyPr/>
                    <a:lstStyle/>
                    <a:p>
                      <a:pPr algn="ctr"/>
                      <a:r>
                        <a:rPr lang="en-US" altLang="zh-CN" sz="2400" b="1" dirty="0" smtClean="0">
                          <a:latin typeface="Times New Roman" pitchFamily="18" charset="0"/>
                          <a:ea typeface="+mn-ea"/>
                          <a:cs typeface="Times New Roman" pitchFamily="18" charset="0"/>
                        </a:rPr>
                        <a:t>0.0025</a:t>
                      </a:r>
                      <a:endParaRPr lang="zh-CN" altLang="en-US" sz="2400" b="1" dirty="0">
                        <a:latin typeface="Times New Roman" pitchFamily="18" charset="0"/>
                        <a:cs typeface="Times New Roman" pitchFamily="18" charset="0"/>
                      </a:endParaRPr>
                    </a:p>
                  </a:txBody>
                  <a:tcPr anchor="ctr"/>
                </a:tc>
                <a:tc>
                  <a:txBody>
                    <a:bodyPr/>
                    <a:lstStyle/>
                    <a:p>
                      <a:pPr algn="ctr"/>
                      <a:endParaRPr lang="zh-CN" altLang="en-US" sz="2400" b="1" dirty="0">
                        <a:latin typeface="Times New Roman" pitchFamily="18" charset="0"/>
                        <a:cs typeface="Times New Roman" pitchFamily="18" charset="0"/>
                      </a:endParaRPr>
                    </a:p>
                  </a:txBody>
                  <a:tcPr anchor="ctr"/>
                </a:tc>
              </a:tr>
              <a:tr h="564063">
                <a:tc>
                  <a:txBody>
                    <a:bodyPr/>
                    <a:lstStyle/>
                    <a:p>
                      <a:pPr algn="ctr"/>
                      <a:r>
                        <a:rPr lang="zh-CN" altLang="en-US" sz="2400" b="1" dirty="0" smtClean="0"/>
                        <a:t>澳大利亚</a:t>
                      </a:r>
                      <a:endParaRPr lang="zh-CN" altLang="en-US" sz="2400" b="1" dirty="0"/>
                    </a:p>
                  </a:txBody>
                  <a:tcPr anchor="ctr"/>
                </a:tc>
                <a:tc>
                  <a:txBody>
                    <a:bodyPr/>
                    <a:lstStyle/>
                    <a:p>
                      <a:pPr algn="ctr"/>
                      <a:r>
                        <a:rPr lang="en-US" altLang="zh-CN" sz="2400" b="1" dirty="0" smtClean="0">
                          <a:latin typeface="Times New Roman" pitchFamily="18" charset="0"/>
                          <a:ea typeface="+mn-ea"/>
                          <a:cs typeface="Times New Roman" pitchFamily="18" charset="0"/>
                        </a:rPr>
                        <a:t>﹤0.1</a:t>
                      </a:r>
                      <a:endParaRPr lang="zh-CN" altLang="en-US" sz="2400" b="1" dirty="0">
                        <a:latin typeface="Times New Roman" pitchFamily="18" charset="0"/>
                        <a:ea typeface="+mn-ea"/>
                        <a:cs typeface="Times New Roman" pitchFamily="18" charset="0"/>
                      </a:endParaRPr>
                    </a:p>
                  </a:txBody>
                  <a:tcPr anchor="ctr"/>
                </a:tc>
                <a:tc>
                  <a:txBody>
                    <a:bodyPr/>
                    <a:lstStyle/>
                    <a:p>
                      <a:pPr algn="ctr"/>
                      <a:endParaRPr lang="zh-CN" altLang="en-US" sz="2400" b="1" dirty="0">
                        <a:latin typeface="Times New Roman" pitchFamily="18" charset="0"/>
                        <a:cs typeface="Times New Roman" pitchFamily="18" charset="0"/>
                      </a:endParaRPr>
                    </a:p>
                  </a:txBody>
                  <a:tcPr anchor="ctr"/>
                </a:tc>
              </a:tr>
            </a:tbl>
          </a:graphicData>
        </a:graphic>
      </p:graphicFrame>
      <p:sp>
        <p:nvSpPr>
          <p:cNvPr id="52257" name="内容占位符 2"/>
          <p:cNvSpPr txBox="1">
            <a:spLocks/>
          </p:cNvSpPr>
          <p:nvPr/>
        </p:nvSpPr>
        <p:spPr bwMode="auto">
          <a:xfrm>
            <a:off x="468313" y="5157788"/>
            <a:ext cx="8229600" cy="1439862"/>
          </a:xfrm>
          <a:prstGeom prst="rect">
            <a:avLst/>
          </a:prstGeom>
          <a:noFill/>
          <a:ln w="9525">
            <a:noFill/>
            <a:miter lim="800000"/>
            <a:headEnd/>
            <a:tailEnd/>
          </a:ln>
        </p:spPr>
        <p:txBody>
          <a:bodyPr/>
          <a:lstStyle/>
          <a:p>
            <a:pPr marL="342900" indent="-342900">
              <a:lnSpc>
                <a:spcPct val="150000"/>
              </a:lnSpc>
              <a:spcBef>
                <a:spcPct val="20000"/>
              </a:spcBef>
              <a:buClr>
                <a:schemeClr val="tx2"/>
              </a:buClr>
              <a:buSzPct val="60000"/>
              <a:buFont typeface="Wingdings 2" pitchFamily="18" charset="2"/>
              <a:buChar char=""/>
            </a:pPr>
            <a:r>
              <a:rPr lang="zh-CN" altLang="zh-CN" sz="2800" b="1">
                <a:latin typeface="Constantia" pitchFamily="18" charset="0"/>
              </a:rPr>
              <a:t>氯吡脲</a:t>
            </a:r>
            <a:r>
              <a:rPr lang="zh-CN" altLang="en-US" sz="2800" b="1">
                <a:latin typeface="Constantia" pitchFamily="18" charset="0"/>
              </a:rPr>
              <a:t>按规范使用，其</a:t>
            </a:r>
            <a:r>
              <a:rPr lang="zh-CN" altLang="zh-CN" sz="2800" b="1">
                <a:latin typeface="Constantia" pitchFamily="18" charset="0"/>
              </a:rPr>
              <a:t>膳食摄入风险是非常低的，一般不必担忧其膳食安全问题。</a:t>
            </a:r>
            <a:endParaRPr lang="en-US" altLang="zh-CN" sz="2800" b="1">
              <a:latin typeface="Constanti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8313" y="476250"/>
            <a:ext cx="8229600" cy="868363"/>
          </a:xfrm>
        </p:spPr>
        <p:txBody>
          <a:bodyPr/>
          <a:lstStyle/>
          <a:p>
            <a:r>
              <a:rPr lang="zh-CN" altLang="en-US" b="1" smtClean="0">
                <a:solidFill>
                  <a:srgbClr val="FFC000"/>
                </a:solidFill>
                <a:latin typeface="华文新魏" pitchFamily="2" charset="-122"/>
                <a:ea typeface="华文新魏" pitchFamily="2" charset="-122"/>
              </a:rPr>
              <a:t>海南‘毒’豇豆事件：发生</a:t>
            </a:r>
            <a:endParaRPr lang="zh-CN" altLang="en-US" b="1" smtClean="0">
              <a:solidFill>
                <a:srgbClr val="FFC000"/>
              </a:solidFill>
            </a:endParaRPr>
          </a:p>
        </p:txBody>
      </p:sp>
      <p:sp>
        <p:nvSpPr>
          <p:cNvPr id="53251" name="Rectangle 3"/>
          <p:cNvSpPr>
            <a:spLocks noGrp="1" noChangeArrowheads="1"/>
          </p:cNvSpPr>
          <p:nvPr>
            <p:ph idx="1"/>
          </p:nvPr>
        </p:nvSpPr>
        <p:spPr>
          <a:xfrm>
            <a:off x="357188" y="1557338"/>
            <a:ext cx="8501062" cy="5014912"/>
          </a:xfrm>
        </p:spPr>
        <p:txBody>
          <a:bodyPr/>
          <a:lstStyle/>
          <a:p>
            <a:pPr>
              <a:lnSpc>
                <a:spcPct val="120000"/>
              </a:lnSpc>
              <a:spcBef>
                <a:spcPct val="0"/>
              </a:spcBef>
            </a:pPr>
            <a:r>
              <a:rPr lang="en-US" altLang="zh-CN" sz="2800" b="1" smtClean="0">
                <a:latin typeface="华文新魏" pitchFamily="2" charset="-122"/>
                <a:ea typeface="华文新魏" pitchFamily="2" charset="-122"/>
              </a:rPr>
              <a:t>2010</a:t>
            </a:r>
            <a:r>
              <a:rPr lang="zh-CN" altLang="en-US" sz="2800" b="1" smtClean="0">
                <a:latin typeface="华文新魏" pitchFamily="2" charset="-122"/>
                <a:ea typeface="华文新魏" pitchFamily="2" charset="-122"/>
              </a:rPr>
              <a:t>年</a:t>
            </a:r>
            <a:r>
              <a:rPr lang="en-US" altLang="zh-CN" sz="2800" b="1" smtClean="0">
                <a:latin typeface="华文新魏" pitchFamily="2" charset="-122"/>
                <a:ea typeface="华文新魏" pitchFamily="2" charset="-122"/>
              </a:rPr>
              <a:t>1/25-2/5</a:t>
            </a:r>
            <a:r>
              <a:rPr lang="zh-CN" altLang="en-US" sz="2800" b="1" smtClean="0">
                <a:latin typeface="华文新魏" pitchFamily="2" charset="-122"/>
                <a:ea typeface="华文新魏" pitchFamily="2" charset="-122"/>
              </a:rPr>
              <a:t>：武汉市农检中心连续</a:t>
            </a:r>
            <a:r>
              <a:rPr lang="en-US" altLang="zh-CN" sz="2800" b="1" smtClean="0">
                <a:latin typeface="华文新魏" pitchFamily="2" charset="-122"/>
                <a:ea typeface="华文新魏" pitchFamily="2" charset="-122"/>
              </a:rPr>
              <a:t>3</a:t>
            </a:r>
            <a:r>
              <a:rPr lang="zh-CN" altLang="en-US" sz="2800" b="1" smtClean="0">
                <a:latin typeface="华文新魏" pitchFamily="2" charset="-122"/>
                <a:ea typeface="华文新魏" pitchFamily="2" charset="-122"/>
              </a:rPr>
              <a:t>次在白沙洲农副产品大市场等地销售的豇豆中检出高毒农药水胺硫磷，并发现</a:t>
            </a:r>
            <a:r>
              <a:rPr lang="en-US" altLang="zh-CN" sz="2800" b="1" smtClean="0">
                <a:latin typeface="华文新魏" pitchFamily="2" charset="-122"/>
                <a:ea typeface="华文新魏" pitchFamily="2" charset="-122"/>
              </a:rPr>
              <a:t>5</a:t>
            </a:r>
            <a:r>
              <a:rPr lang="zh-CN" altLang="en-US" sz="2800" b="1" smtClean="0">
                <a:latin typeface="华文新魏" pitchFamily="2" charset="-122"/>
                <a:ea typeface="华文新魏" pitchFamily="2" charset="-122"/>
              </a:rPr>
              <a:t>个问题豇豆样品产自海南陵水和三亚</a:t>
            </a:r>
            <a:endParaRPr lang="en-US" altLang="zh-CN" sz="2800" b="1" smtClean="0">
              <a:latin typeface="华文新魏" pitchFamily="2" charset="-122"/>
              <a:ea typeface="华文新魏" pitchFamily="2" charset="-122"/>
            </a:endParaRPr>
          </a:p>
          <a:p>
            <a:pPr>
              <a:lnSpc>
                <a:spcPct val="120000"/>
              </a:lnSpc>
              <a:spcBef>
                <a:spcPct val="0"/>
              </a:spcBef>
            </a:pPr>
            <a:r>
              <a:rPr lang="en-US" altLang="zh-CN" sz="2800" b="1" smtClean="0">
                <a:latin typeface="华文新魏" pitchFamily="2" charset="-122"/>
                <a:ea typeface="华文新魏" pitchFamily="2" charset="-122"/>
              </a:rPr>
              <a:t>2</a:t>
            </a:r>
            <a:r>
              <a:rPr lang="zh-CN" altLang="en-US" sz="2800" b="1" smtClean="0">
                <a:latin typeface="华文新魏" pitchFamily="2" charset="-122"/>
                <a:ea typeface="华文新魏" pitchFamily="2" charset="-122"/>
              </a:rPr>
              <a:t>月</a:t>
            </a:r>
            <a:r>
              <a:rPr lang="en-US" altLang="zh-CN" sz="2800" b="1" smtClean="0">
                <a:latin typeface="华文新魏" pitchFamily="2" charset="-122"/>
                <a:ea typeface="华文新魏" pitchFamily="2" charset="-122"/>
              </a:rPr>
              <a:t>6</a:t>
            </a:r>
            <a:r>
              <a:rPr lang="zh-CN" altLang="en-US" sz="2800" b="1" smtClean="0">
                <a:latin typeface="华文新魏" pitchFamily="2" charset="-122"/>
                <a:ea typeface="华文新魏" pitchFamily="2" charset="-122"/>
              </a:rPr>
              <a:t>日：武汉市农业局向海南省农业厅发出协查函，并告之</a:t>
            </a:r>
            <a:r>
              <a:rPr lang="en-US" altLang="zh-CN" sz="2800" b="1" smtClean="0">
                <a:latin typeface="华文新魏" pitchFamily="2" charset="-122"/>
                <a:ea typeface="华文新魏" pitchFamily="2" charset="-122"/>
              </a:rPr>
              <a:t>3</a:t>
            </a:r>
            <a:r>
              <a:rPr lang="zh-CN" altLang="en-US" sz="2800" b="1" smtClean="0">
                <a:latin typeface="华文新魏" pitchFamily="2" charset="-122"/>
                <a:ea typeface="华文新魏" pitchFamily="2" charset="-122"/>
              </a:rPr>
              <a:t>个月内停止该省生产的豇豆进入武汉市销售。</a:t>
            </a:r>
          </a:p>
          <a:p>
            <a:pPr>
              <a:lnSpc>
                <a:spcPct val="120000"/>
              </a:lnSpc>
              <a:spcBef>
                <a:spcPct val="0"/>
              </a:spcBef>
            </a:pPr>
            <a:r>
              <a:rPr lang="zh-CN" altLang="en-US" sz="2800" b="1" smtClean="0">
                <a:latin typeface="华文新魏" pitchFamily="2" charset="-122"/>
                <a:ea typeface="华文新魏" pitchFamily="2" charset="-122"/>
              </a:rPr>
              <a:t>至</a:t>
            </a:r>
            <a:r>
              <a:rPr lang="en-US" altLang="zh-CN" sz="2800" b="1" smtClean="0">
                <a:latin typeface="华文新魏" pitchFamily="2" charset="-122"/>
                <a:ea typeface="华文新魏" pitchFamily="2" charset="-122"/>
              </a:rPr>
              <a:t>2</a:t>
            </a:r>
            <a:r>
              <a:rPr lang="zh-CN" altLang="en-US" sz="2800" b="1" smtClean="0">
                <a:latin typeface="华文新魏" pitchFamily="2" charset="-122"/>
                <a:ea typeface="华文新魏" pitchFamily="2" charset="-122"/>
              </a:rPr>
              <a:t>月底，全国已有武汉、上海、郑州、合肥、杭州、广州等</a:t>
            </a:r>
            <a:r>
              <a:rPr lang="en-US" altLang="zh-CN" sz="2800" b="1" smtClean="0">
                <a:latin typeface="华文新魏" pitchFamily="2" charset="-122"/>
                <a:ea typeface="华文新魏" pitchFamily="2" charset="-122"/>
              </a:rPr>
              <a:t>11</a:t>
            </a:r>
            <a:r>
              <a:rPr lang="zh-CN" altLang="en-US" sz="2800" b="1" smtClean="0">
                <a:latin typeface="华文新魏" pitchFamily="2" charset="-122"/>
                <a:ea typeface="华文新魏" pitchFamily="2" charset="-122"/>
              </a:rPr>
              <a:t>个城市检测出海南豇豆农药残留超标</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3850" y="549275"/>
            <a:ext cx="8229600" cy="708025"/>
          </a:xfrm>
        </p:spPr>
        <p:txBody>
          <a:bodyPr/>
          <a:lstStyle/>
          <a:p>
            <a:r>
              <a:rPr lang="zh-CN" altLang="en-US" sz="3600" b="1" smtClean="0">
                <a:solidFill>
                  <a:srgbClr val="FFC000"/>
                </a:solidFill>
                <a:latin typeface="华文新魏" pitchFamily="2" charset="-122"/>
                <a:ea typeface="华文新魏" pitchFamily="2" charset="-122"/>
              </a:rPr>
              <a:t>海南“毒”豇豆事件：残留量和限量标准</a:t>
            </a:r>
            <a:endParaRPr lang="zh-CN" altLang="en-US" sz="3600" b="1" smtClean="0">
              <a:solidFill>
                <a:srgbClr val="FFC000"/>
              </a:solidFill>
            </a:endParaRPr>
          </a:p>
        </p:txBody>
      </p:sp>
      <p:sp>
        <p:nvSpPr>
          <p:cNvPr id="5" name="内容占位符 4"/>
          <p:cNvSpPr>
            <a:spLocks noGrp="1"/>
          </p:cNvSpPr>
          <p:nvPr>
            <p:ph sz="half" idx="1"/>
          </p:nvPr>
        </p:nvSpPr>
        <p:spPr>
          <a:xfrm>
            <a:off x="611188" y="1628775"/>
            <a:ext cx="6697662" cy="2087563"/>
          </a:xfrm>
        </p:spPr>
        <p:txBody>
          <a:bodyPr>
            <a:normAutofit fontScale="92500"/>
          </a:bodyPr>
          <a:lstStyle/>
          <a:p>
            <a:pPr marL="274320" indent="-274320" fontAlgn="auto">
              <a:lnSpc>
                <a:spcPts val="3600"/>
              </a:lnSpc>
              <a:spcAft>
                <a:spcPts val="0"/>
              </a:spcAft>
              <a:buClr>
                <a:schemeClr val="accent3"/>
              </a:buClr>
              <a:buFont typeface="Wingdings 2"/>
              <a:buChar char=""/>
              <a:defRPr/>
            </a:pPr>
            <a:r>
              <a:rPr lang="zh-CN" altLang="en-US" sz="2800" b="1" dirty="0" smtClean="0">
                <a:latin typeface="+mn-ea"/>
              </a:rPr>
              <a:t>武汉：水胺硫磷</a:t>
            </a:r>
            <a:r>
              <a:rPr lang="en-US" altLang="zh-CN" sz="2800" b="1" dirty="0" smtClean="0">
                <a:latin typeface="+mn-ea"/>
              </a:rPr>
              <a:t>0.14—0.17 mg/kg</a:t>
            </a:r>
          </a:p>
          <a:p>
            <a:pPr marL="274320" indent="-274320" fontAlgn="auto">
              <a:lnSpc>
                <a:spcPts val="3600"/>
              </a:lnSpc>
              <a:spcAft>
                <a:spcPts val="0"/>
              </a:spcAft>
              <a:buClr>
                <a:schemeClr val="accent3"/>
              </a:buClr>
              <a:buFont typeface="Wingdings 2"/>
              <a:buChar char=""/>
              <a:defRPr/>
            </a:pPr>
            <a:r>
              <a:rPr lang="zh-CN" altLang="en-US" sz="2800" b="1" dirty="0" smtClean="0">
                <a:latin typeface="+mn-ea"/>
              </a:rPr>
              <a:t>深圳：水胺硫磷</a:t>
            </a:r>
            <a:r>
              <a:rPr lang="en-US" altLang="zh-CN" sz="2800" b="1" dirty="0" smtClean="0">
                <a:latin typeface="+mn-ea"/>
              </a:rPr>
              <a:t>0.72 mg/kg</a:t>
            </a:r>
          </a:p>
          <a:p>
            <a:pPr marL="274320" indent="-274320" fontAlgn="auto">
              <a:lnSpc>
                <a:spcPts val="3600"/>
              </a:lnSpc>
              <a:spcAft>
                <a:spcPts val="0"/>
              </a:spcAft>
              <a:buClr>
                <a:schemeClr val="accent3"/>
              </a:buClr>
              <a:buFont typeface="Wingdings 2"/>
              <a:buChar char=""/>
              <a:defRPr/>
            </a:pPr>
            <a:r>
              <a:rPr lang="zh-CN" altLang="en-US" sz="2800" b="1" dirty="0" smtClean="0">
                <a:latin typeface="+mn-ea"/>
              </a:rPr>
              <a:t>广州：克百威</a:t>
            </a:r>
            <a:r>
              <a:rPr lang="en-US" altLang="zh-CN" sz="2800" b="1" dirty="0" smtClean="0">
                <a:latin typeface="+mn-ea"/>
              </a:rPr>
              <a:t>0.223-0.321 mg/kg</a:t>
            </a:r>
            <a:r>
              <a:rPr lang="zh-CN" altLang="en-US" sz="2800" b="1" dirty="0" smtClean="0">
                <a:latin typeface="+mn-ea"/>
              </a:rPr>
              <a:t>；氧乐果</a:t>
            </a:r>
            <a:r>
              <a:rPr lang="en-US" altLang="zh-CN" sz="2800" b="1" dirty="0" smtClean="0">
                <a:latin typeface="+mn-ea"/>
              </a:rPr>
              <a:t>0.10 mg/kg</a:t>
            </a:r>
            <a:r>
              <a:rPr lang="zh-CN" altLang="en-US" sz="2800" b="1" dirty="0" smtClean="0">
                <a:latin typeface="+mn-ea"/>
              </a:rPr>
              <a:t>；水胺硫磷</a:t>
            </a:r>
            <a:r>
              <a:rPr lang="en-US" altLang="zh-CN" sz="2800" b="1" dirty="0" smtClean="0">
                <a:latin typeface="+mn-ea"/>
              </a:rPr>
              <a:t>0.11 mg/kg</a:t>
            </a:r>
            <a:endParaRPr lang="zh-CN" altLang="en-US" sz="2800" b="1" dirty="0" smtClean="0">
              <a:latin typeface="+mn-ea"/>
            </a:endParaRPr>
          </a:p>
          <a:p>
            <a:pPr marL="274320" indent="-274320" fontAlgn="auto">
              <a:spcAft>
                <a:spcPts val="0"/>
              </a:spcAft>
              <a:buClr>
                <a:schemeClr val="accent3"/>
              </a:buClr>
              <a:buFont typeface="Wingdings 2"/>
              <a:buChar char=""/>
              <a:defRPr/>
            </a:pPr>
            <a:endParaRPr lang="zh-CN" altLang="en-US" dirty="0"/>
          </a:p>
        </p:txBody>
      </p:sp>
      <p:graphicFrame>
        <p:nvGraphicFramePr>
          <p:cNvPr id="4" name="表格 3"/>
          <p:cNvGraphicFramePr>
            <a:graphicFrameLocks noGrp="1"/>
          </p:cNvGraphicFramePr>
          <p:nvPr/>
        </p:nvGraphicFramePr>
        <p:xfrm>
          <a:off x="684213" y="4076700"/>
          <a:ext cx="6480720" cy="2232248"/>
        </p:xfrm>
        <a:graphic>
          <a:graphicData uri="http://schemas.openxmlformats.org/drawingml/2006/table">
            <a:tbl>
              <a:tblPr>
                <a:tableStyleId>{2D5ABB26-0587-4C30-8999-92F81FD0307C}</a:tableStyleId>
              </a:tblPr>
              <a:tblGrid>
                <a:gridCol w="1440160"/>
                <a:gridCol w="1368152"/>
                <a:gridCol w="1008112"/>
                <a:gridCol w="2664296"/>
              </a:tblGrid>
              <a:tr h="558062">
                <a:tc>
                  <a:txBody>
                    <a:bodyPr/>
                    <a:lstStyle/>
                    <a:p>
                      <a:pPr algn="ctr" fontAlgn="b"/>
                      <a:r>
                        <a:rPr kumimoji="0" lang="zh-CN" altLang="en-US" sz="2400" b="1" u="none" strike="noStrike" kern="1200" dirty="0" smtClean="0">
                          <a:solidFill>
                            <a:schemeClr val="tx1"/>
                          </a:solidFill>
                          <a:latin typeface="+mn-ea"/>
                          <a:ea typeface="+mn-ea"/>
                          <a:cs typeface="+mn-cs"/>
                        </a:rPr>
                        <a:t>农药</a:t>
                      </a:r>
                      <a:endParaRPr kumimoji="0" lang="zh-CN" altLang="en-US" sz="2400" b="1" u="none" strike="noStrike" kern="1200" dirty="0">
                        <a:solidFill>
                          <a:schemeClr val="tx1"/>
                        </a:solidFill>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zh-CN" altLang="en-US" sz="2400" b="1" u="none" strike="noStrike" kern="1200" dirty="0" smtClean="0">
                          <a:solidFill>
                            <a:schemeClr val="tx1"/>
                          </a:solidFill>
                          <a:latin typeface="+mn-ea"/>
                          <a:ea typeface="+mn-ea"/>
                          <a:cs typeface="+mn-cs"/>
                        </a:rPr>
                        <a:t>农产品</a:t>
                      </a:r>
                      <a:endParaRPr kumimoji="0" lang="zh-CN" altLang="en-US" sz="2400" b="1" u="none" strike="noStrike" kern="1200" dirty="0">
                        <a:solidFill>
                          <a:schemeClr val="tx1"/>
                        </a:solidFill>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zh-CN" altLang="en-US" sz="2400" b="1" u="none" strike="noStrike" kern="1200" dirty="0" smtClean="0">
                          <a:solidFill>
                            <a:schemeClr val="tx1"/>
                          </a:solidFill>
                          <a:latin typeface="+mn-ea"/>
                          <a:ea typeface="+mn-ea"/>
                          <a:cs typeface="+mn-cs"/>
                        </a:rPr>
                        <a:t>限量</a:t>
                      </a:r>
                      <a:endParaRPr kumimoji="0" lang="en-US" altLang="zh-CN" sz="2400" b="1" u="none" strike="noStrike" kern="1200" dirty="0">
                        <a:solidFill>
                          <a:schemeClr val="tx1"/>
                        </a:solidFill>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zh-CN" altLang="en-US" sz="2400" b="1" u="none" strike="noStrike" kern="1200" dirty="0" smtClean="0">
                          <a:solidFill>
                            <a:schemeClr val="tx1"/>
                          </a:solidFill>
                          <a:latin typeface="+mn-ea"/>
                          <a:ea typeface="+mn-ea"/>
                          <a:cs typeface="+mn-cs"/>
                        </a:rPr>
                        <a:t>依据</a:t>
                      </a:r>
                      <a:endParaRPr kumimoji="0" lang="en-US" altLang="zh-CN" sz="2400" b="1" u="none" strike="noStrike" kern="1200" dirty="0">
                        <a:solidFill>
                          <a:schemeClr val="tx1"/>
                        </a:solidFill>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062">
                <a:tc>
                  <a:txBody>
                    <a:bodyPr/>
                    <a:lstStyle/>
                    <a:p>
                      <a:pPr algn="ctr" fontAlgn="b"/>
                      <a:r>
                        <a:rPr kumimoji="0" lang="zh-CN" altLang="en-US" sz="2400" b="1" u="none" strike="noStrike" kern="1200" dirty="0" smtClean="0">
                          <a:solidFill>
                            <a:schemeClr val="tx1"/>
                          </a:solidFill>
                          <a:latin typeface="+mn-ea"/>
                          <a:ea typeface="+mn-ea"/>
                          <a:cs typeface="+mn-cs"/>
                        </a:rPr>
                        <a:t>克百威</a:t>
                      </a:r>
                      <a:endParaRPr kumimoji="0" lang="zh-CN" altLang="en-US" sz="2400" b="1" u="none" strike="noStrike" kern="1200" dirty="0">
                        <a:solidFill>
                          <a:schemeClr val="tx1"/>
                        </a:solidFill>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zh-CN" altLang="en-US" sz="2400" b="1" u="none" strike="noStrike" kern="1200" dirty="0" smtClean="0">
                          <a:solidFill>
                            <a:schemeClr val="tx1"/>
                          </a:solidFill>
                          <a:latin typeface="+mn-ea"/>
                          <a:ea typeface="+mn-ea"/>
                          <a:cs typeface="+mn-cs"/>
                        </a:rPr>
                        <a:t>豆类蔬菜</a:t>
                      </a:r>
                      <a:endParaRPr kumimoji="0" lang="zh-CN" altLang="en-US" sz="2400" b="1" u="none" strike="noStrike" kern="1200" dirty="0">
                        <a:solidFill>
                          <a:schemeClr val="tx1"/>
                        </a:solidFill>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altLang="zh-CN" sz="2400" b="1" u="none" strike="noStrike" kern="1200" dirty="0" smtClean="0">
                          <a:solidFill>
                            <a:schemeClr val="tx1"/>
                          </a:solidFill>
                          <a:latin typeface="+mn-ea"/>
                          <a:ea typeface="+mn-ea"/>
                          <a:cs typeface="+mn-cs"/>
                        </a:rPr>
                        <a:t>0.02</a:t>
                      </a:r>
                      <a:endParaRPr kumimoji="0" lang="en-US" altLang="zh-CN" sz="2400" b="1" u="none" strike="noStrike" kern="1200" dirty="0">
                        <a:solidFill>
                          <a:schemeClr val="tx1"/>
                        </a:solidFill>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altLang="zh-CN" sz="2400" b="1" u="none" strike="noStrike" kern="1200" dirty="0">
                          <a:solidFill>
                            <a:schemeClr val="tx1"/>
                          </a:solidFill>
                          <a:latin typeface="+mn-ea"/>
                          <a:ea typeface="+mn-ea"/>
                          <a:cs typeface="+mn-cs"/>
                        </a:rPr>
                        <a:t>NY </a:t>
                      </a:r>
                      <a:r>
                        <a:rPr kumimoji="0" lang="en-US" altLang="zh-CN" sz="2400" b="1" u="none" strike="noStrike" kern="1200" dirty="0" smtClean="0">
                          <a:solidFill>
                            <a:schemeClr val="tx1"/>
                          </a:solidFill>
                          <a:latin typeface="+mn-ea"/>
                          <a:ea typeface="+mn-ea"/>
                          <a:cs typeface="+mn-cs"/>
                        </a:rPr>
                        <a:t>1500→GB 2763</a:t>
                      </a:r>
                      <a:endParaRPr kumimoji="0" lang="en-US" altLang="zh-CN" sz="2400" b="1" u="none" strike="noStrike" kern="1200" dirty="0">
                        <a:solidFill>
                          <a:schemeClr val="tx1"/>
                        </a:solidFill>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062">
                <a:tc>
                  <a:txBody>
                    <a:bodyPr/>
                    <a:lstStyle/>
                    <a:p>
                      <a:pPr algn="ctr" fontAlgn="b"/>
                      <a:r>
                        <a:rPr kumimoji="0" lang="zh-CN" altLang="en-US" sz="2400" b="1" u="none" strike="noStrike" kern="1200" dirty="0">
                          <a:solidFill>
                            <a:schemeClr val="tx1"/>
                          </a:solidFill>
                          <a:latin typeface="+mn-ea"/>
                          <a:ea typeface="+mn-ea"/>
                          <a:cs typeface="+mn-cs"/>
                        </a:rPr>
                        <a:t>氧乐果</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zh-CN" altLang="en-US" sz="2400" b="1" u="none" strike="noStrike" kern="1200" dirty="0" smtClean="0">
                          <a:solidFill>
                            <a:schemeClr val="tx1"/>
                          </a:solidFill>
                          <a:latin typeface="+mn-ea"/>
                          <a:ea typeface="+mn-ea"/>
                          <a:cs typeface="+mn-cs"/>
                        </a:rPr>
                        <a:t>豆类蔬菜</a:t>
                      </a:r>
                      <a:endParaRPr kumimoji="0" lang="zh-CN" altLang="en-US" sz="2400" b="1" u="none" strike="noStrike" kern="1200" dirty="0">
                        <a:solidFill>
                          <a:schemeClr val="tx1"/>
                        </a:solidFill>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altLang="zh-CN" sz="2400" b="1" u="none" strike="noStrike" kern="1200" dirty="0">
                          <a:solidFill>
                            <a:schemeClr val="tx1"/>
                          </a:solidFill>
                          <a:latin typeface="+mn-ea"/>
                          <a:ea typeface="+mn-ea"/>
                          <a:cs typeface="+mn-cs"/>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altLang="zh-CN" sz="2400" b="1" u="none" strike="noStrike" kern="1200" dirty="0" smtClean="0">
                          <a:solidFill>
                            <a:schemeClr val="tx1"/>
                          </a:solidFill>
                          <a:latin typeface="+mn-ea"/>
                          <a:ea typeface="+mn-ea"/>
                          <a:cs typeface="+mn-cs"/>
                        </a:rPr>
                        <a:t>NY 1500→GB 2763</a:t>
                      </a:r>
                      <a:endParaRPr kumimoji="0" lang="en-US" altLang="zh-CN" sz="2400" b="1" u="none" strike="noStrike" kern="1200" dirty="0">
                        <a:solidFill>
                          <a:schemeClr val="tx1"/>
                        </a:solidFill>
                        <a:latin typeface="+mn-ea"/>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062">
                <a:tc>
                  <a:txBody>
                    <a:bodyPr/>
                    <a:lstStyle/>
                    <a:p>
                      <a:pPr algn="ctr" fontAlgn="b"/>
                      <a:r>
                        <a:rPr kumimoji="0" lang="zh-CN" altLang="en-US" sz="2400" b="1" u="none" strike="noStrike" kern="1200" dirty="0">
                          <a:solidFill>
                            <a:schemeClr val="tx1"/>
                          </a:solidFill>
                          <a:latin typeface="+mn-ea"/>
                          <a:ea typeface="+mn-ea"/>
                          <a:cs typeface="+mn-cs"/>
                        </a:rPr>
                        <a:t>水胺硫磷</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zh-CN" altLang="en-US" sz="2400" b="1" u="none" strike="noStrike" kern="1200" dirty="0">
                          <a:solidFill>
                            <a:srgbClr val="0070C0"/>
                          </a:solidFill>
                          <a:latin typeface="+mn-ea"/>
                          <a:ea typeface="+mn-ea"/>
                          <a:cs typeface="+mn-cs"/>
                        </a:rPr>
                        <a:t>柑橘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fontAlgn="b" latinLnBrk="0" hangingPunct="1"/>
                      <a:r>
                        <a:rPr kumimoji="0" lang="en-US" altLang="zh-CN" sz="2400" b="1" u="none" strike="noStrike" kern="1200" dirty="0">
                          <a:solidFill>
                            <a:schemeClr val="tx1"/>
                          </a:solidFill>
                          <a:latin typeface="+mn-ea"/>
                          <a:ea typeface="+mn-ea"/>
                          <a:cs typeface="+mn-cs"/>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altLang="zh-CN" sz="2400" b="1" u="none" strike="noStrike" kern="1200" dirty="0">
                          <a:solidFill>
                            <a:schemeClr val="tx1"/>
                          </a:solidFill>
                          <a:latin typeface="+mn-ea"/>
                          <a:ea typeface="+mn-ea"/>
                          <a:cs typeface="+mn-cs"/>
                        </a:rPr>
                        <a:t>GB 2763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4303" name="Picture 2" descr="水胺硫磷：高毒性农药"/>
          <p:cNvPicPr>
            <a:picLocks noChangeAspect="1" noChangeArrowheads="1"/>
          </p:cNvPicPr>
          <p:nvPr/>
        </p:nvPicPr>
        <p:blipFill>
          <a:blip r:embed="rId2" cstate="print"/>
          <a:srcRect/>
          <a:stretch>
            <a:fillRect/>
          </a:stretch>
        </p:blipFill>
        <p:spPr bwMode="auto">
          <a:xfrm>
            <a:off x="7308850" y="1628775"/>
            <a:ext cx="1739900"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a:xfrm>
            <a:off x="395288" y="620713"/>
            <a:ext cx="6840537" cy="1008062"/>
          </a:xfrm>
        </p:spPr>
        <p:txBody>
          <a:bodyPr/>
          <a:lstStyle/>
          <a:p>
            <a:r>
              <a:rPr lang="zh-CN" altLang="en-US" sz="4000" b="1" smtClean="0">
                <a:solidFill>
                  <a:srgbClr val="FFC000"/>
                </a:solidFill>
              </a:rPr>
              <a:t>海南“毒”豇豆：风险多大？</a:t>
            </a:r>
          </a:p>
        </p:txBody>
      </p:sp>
      <p:graphicFrame>
        <p:nvGraphicFramePr>
          <p:cNvPr id="5" name="表格 4"/>
          <p:cNvGraphicFramePr>
            <a:graphicFrameLocks noGrp="1"/>
          </p:cNvGraphicFramePr>
          <p:nvPr/>
        </p:nvGraphicFramePr>
        <p:xfrm>
          <a:off x="827088" y="2133600"/>
          <a:ext cx="7560841" cy="3689849"/>
        </p:xfrm>
        <a:graphic>
          <a:graphicData uri="http://schemas.openxmlformats.org/drawingml/2006/table">
            <a:tbl>
              <a:tblPr/>
              <a:tblGrid>
                <a:gridCol w="1411663"/>
                <a:gridCol w="1328340"/>
                <a:gridCol w="1034619"/>
                <a:gridCol w="3786219"/>
              </a:tblGrid>
              <a:tr h="576063">
                <a:tc>
                  <a:txBody>
                    <a:bodyPr/>
                    <a:lstStyle/>
                    <a:p>
                      <a:pPr algn="ctr">
                        <a:spcAft>
                          <a:spcPts val="0"/>
                        </a:spcAft>
                      </a:pPr>
                      <a:r>
                        <a:rPr lang="zh-CN" sz="2400" b="1" kern="0" dirty="0">
                          <a:solidFill>
                            <a:schemeClr val="tx1"/>
                          </a:solidFill>
                          <a:latin typeface="Calibri"/>
                          <a:ea typeface="宋体"/>
                          <a:cs typeface="宋体"/>
                        </a:rPr>
                        <a:t>农药</a:t>
                      </a:r>
                      <a:endParaRPr lang="zh-CN" sz="2400" b="1" kern="100" dirty="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b="1" kern="0" dirty="0">
                          <a:solidFill>
                            <a:schemeClr val="tx1"/>
                          </a:solidFill>
                          <a:latin typeface="宋体"/>
                          <a:ea typeface="宋体"/>
                          <a:cs typeface="Times New Roman"/>
                        </a:rPr>
                        <a:t>ADI</a:t>
                      </a:r>
                      <a:endParaRPr lang="zh-CN" sz="2400" b="1" kern="100" dirty="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b="1" kern="0" dirty="0" err="1">
                          <a:solidFill>
                            <a:schemeClr val="tx1"/>
                          </a:solidFill>
                          <a:latin typeface="宋体"/>
                          <a:ea typeface="宋体"/>
                          <a:cs typeface="Times New Roman"/>
                        </a:rPr>
                        <a:t>ARfD</a:t>
                      </a:r>
                      <a:endParaRPr lang="zh-CN" sz="2400" b="1" kern="100" dirty="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2400" b="1" kern="100" dirty="0" smtClean="0">
                          <a:solidFill>
                            <a:schemeClr val="tx1"/>
                          </a:solidFill>
                          <a:latin typeface="Calibri"/>
                          <a:ea typeface="宋体"/>
                          <a:cs typeface="Times New Roman"/>
                        </a:rPr>
                        <a:t>风险的简要计算</a:t>
                      </a:r>
                      <a:endParaRPr lang="zh-CN" sz="2400" b="1" kern="100" dirty="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4480">
                <a:tc>
                  <a:txBody>
                    <a:bodyPr/>
                    <a:lstStyle/>
                    <a:p>
                      <a:pPr algn="ctr">
                        <a:spcAft>
                          <a:spcPts val="0"/>
                        </a:spcAft>
                      </a:pPr>
                      <a:r>
                        <a:rPr lang="zh-CN" sz="2400" b="1" kern="0" dirty="0">
                          <a:solidFill>
                            <a:schemeClr val="tx1"/>
                          </a:solidFill>
                          <a:latin typeface="Calibri"/>
                          <a:ea typeface="宋体"/>
                          <a:cs typeface="宋体"/>
                        </a:rPr>
                        <a:t>水胺硫磷</a:t>
                      </a:r>
                      <a:endParaRPr lang="zh-CN" sz="2400" b="1" kern="100" dirty="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b="1" kern="0" dirty="0">
                          <a:solidFill>
                            <a:schemeClr val="tx1"/>
                          </a:solidFill>
                          <a:latin typeface="宋体"/>
                          <a:ea typeface="宋体"/>
                          <a:cs typeface="Times New Roman"/>
                        </a:rPr>
                        <a:t>0.003</a:t>
                      </a:r>
                      <a:endParaRPr lang="zh-CN" sz="2400" b="1" kern="100" dirty="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en-US" sz="2400" b="1" kern="0" dirty="0">
                        <a:solidFill>
                          <a:schemeClr val="tx1"/>
                        </a:solidFill>
                        <a:latin typeface="宋体"/>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2400" b="1" kern="0" dirty="0" smtClean="0">
                          <a:solidFill>
                            <a:schemeClr val="tx1"/>
                          </a:solidFill>
                          <a:latin typeface="宋体"/>
                          <a:ea typeface="宋体"/>
                          <a:cs typeface="Times New Roman"/>
                        </a:rPr>
                        <a:t>0.003×60÷0.17</a:t>
                      </a:r>
                      <a:r>
                        <a:rPr lang="en-US" altLang="zh-CN" sz="2400" b="1" kern="0" dirty="0" smtClean="0">
                          <a:solidFill>
                            <a:schemeClr val="tx1"/>
                          </a:solidFill>
                          <a:latin typeface="宋体"/>
                          <a:ea typeface="宋体"/>
                          <a:cs typeface="Times New Roman"/>
                        </a:rPr>
                        <a:t>=1.06kg</a:t>
                      </a:r>
                    </a:p>
                    <a:p>
                      <a:pPr algn="l">
                        <a:spcAft>
                          <a:spcPts val="0"/>
                        </a:spcAft>
                      </a:pPr>
                      <a:r>
                        <a:rPr lang="en-US" sz="2400" b="1" kern="0" dirty="0" smtClean="0">
                          <a:solidFill>
                            <a:schemeClr val="tx1"/>
                          </a:solidFill>
                          <a:latin typeface="宋体"/>
                          <a:ea typeface="宋体"/>
                          <a:cs typeface="Times New Roman"/>
                        </a:rPr>
                        <a:t>0.003×60÷0.72=0.25kg</a:t>
                      </a:r>
                    </a:p>
                    <a:p>
                      <a:pPr algn="l">
                        <a:spcAft>
                          <a:spcPts val="0"/>
                        </a:spcAft>
                      </a:pPr>
                      <a:r>
                        <a:rPr lang="en-US" altLang="zh-CN" sz="2400" b="1" kern="0" dirty="0" smtClean="0">
                          <a:solidFill>
                            <a:schemeClr val="tx1"/>
                          </a:solidFill>
                          <a:latin typeface="宋体"/>
                          <a:ea typeface="宋体"/>
                          <a:cs typeface="Times New Roman"/>
                        </a:rPr>
                        <a:t>0.003×22÷0.72=0.092kg</a:t>
                      </a:r>
                      <a:endParaRPr lang="en-US" sz="2400" b="1" kern="0" dirty="0">
                        <a:solidFill>
                          <a:schemeClr val="tx1"/>
                        </a:solidFill>
                        <a:latin typeface="宋体"/>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9653">
                <a:tc>
                  <a:txBody>
                    <a:bodyPr/>
                    <a:lstStyle/>
                    <a:p>
                      <a:pPr algn="ctr">
                        <a:spcAft>
                          <a:spcPts val="0"/>
                        </a:spcAft>
                      </a:pPr>
                      <a:r>
                        <a:rPr lang="zh-CN" sz="2400" b="1" kern="0">
                          <a:solidFill>
                            <a:schemeClr val="tx1"/>
                          </a:solidFill>
                          <a:latin typeface="Calibri"/>
                          <a:ea typeface="宋体"/>
                          <a:cs typeface="宋体"/>
                        </a:rPr>
                        <a:t>克百威</a:t>
                      </a:r>
                      <a:endParaRPr lang="zh-CN" sz="2400" b="1" kern="10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b="1" kern="0" dirty="0">
                          <a:solidFill>
                            <a:schemeClr val="tx1"/>
                          </a:solidFill>
                          <a:latin typeface="宋体"/>
                          <a:ea typeface="宋体"/>
                          <a:cs typeface="Times New Roman"/>
                        </a:rPr>
                        <a:t>0-0.001</a:t>
                      </a:r>
                      <a:endParaRPr lang="zh-CN" sz="2400" b="1" kern="100" dirty="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b="1" kern="0" dirty="0">
                          <a:solidFill>
                            <a:schemeClr val="tx1"/>
                          </a:solidFill>
                          <a:latin typeface="宋体"/>
                          <a:ea typeface="宋体"/>
                          <a:cs typeface="Times New Roman"/>
                        </a:rPr>
                        <a:t>0.001</a:t>
                      </a:r>
                      <a:endParaRPr lang="zh-CN" sz="2400" b="1" kern="100" dirty="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altLang="zh-CN" sz="2400" b="1" kern="100" dirty="0" smtClean="0">
                          <a:solidFill>
                            <a:srgbClr val="0070C0"/>
                          </a:solidFill>
                          <a:latin typeface="Calibri"/>
                          <a:ea typeface="宋体"/>
                          <a:cs typeface="Times New Roman"/>
                        </a:rPr>
                        <a:t>0.001×60÷0.321=0.187kg</a:t>
                      </a:r>
                    </a:p>
                    <a:p>
                      <a:pPr algn="l">
                        <a:spcAft>
                          <a:spcPts val="0"/>
                        </a:spcAft>
                      </a:pPr>
                      <a:r>
                        <a:rPr lang="en-US" altLang="zh-CN" sz="2400" b="1" kern="100" dirty="0" smtClean="0">
                          <a:solidFill>
                            <a:srgbClr val="0070C0"/>
                          </a:solidFill>
                          <a:latin typeface="Calibri"/>
                          <a:ea typeface="宋体"/>
                          <a:cs typeface="Times New Roman"/>
                        </a:rPr>
                        <a:t>0.001×22÷0.321=0.069kg</a:t>
                      </a:r>
                      <a:endParaRPr lang="zh-CN" sz="2400" b="1" kern="100" dirty="0">
                        <a:solidFill>
                          <a:srgbClr val="0070C0"/>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9653">
                <a:tc>
                  <a:txBody>
                    <a:bodyPr/>
                    <a:lstStyle/>
                    <a:p>
                      <a:pPr algn="ctr">
                        <a:spcAft>
                          <a:spcPts val="0"/>
                        </a:spcAft>
                      </a:pPr>
                      <a:r>
                        <a:rPr lang="zh-CN" sz="2400" b="1" kern="0">
                          <a:solidFill>
                            <a:schemeClr val="tx1"/>
                          </a:solidFill>
                          <a:latin typeface="Calibri"/>
                          <a:ea typeface="宋体"/>
                          <a:cs typeface="宋体"/>
                        </a:rPr>
                        <a:t>氧乐果</a:t>
                      </a:r>
                      <a:endParaRPr lang="zh-CN" sz="2400" b="1" kern="10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b="1" kern="100">
                          <a:solidFill>
                            <a:schemeClr val="tx1"/>
                          </a:solidFill>
                          <a:latin typeface="宋体"/>
                          <a:ea typeface="宋体"/>
                          <a:cs typeface="Times New Roman"/>
                        </a:rPr>
                        <a:t>0.0003</a:t>
                      </a:r>
                      <a:endParaRPr lang="zh-CN" sz="2400" b="1" kern="100">
                        <a:solidFill>
                          <a:schemeClr val="tx1"/>
                        </a:solidFill>
                        <a:latin typeface="Calibri"/>
                        <a:ea typeface="宋体"/>
                        <a:cs typeface="Times New Roman"/>
                      </a:endParaRPr>
                    </a:p>
                    <a:p>
                      <a:pPr algn="ctr">
                        <a:spcAft>
                          <a:spcPts val="0"/>
                        </a:spcAft>
                      </a:pPr>
                      <a:r>
                        <a:rPr lang="zh-CN" sz="2400" b="1" kern="100">
                          <a:solidFill>
                            <a:schemeClr val="tx1"/>
                          </a:solidFill>
                          <a:latin typeface="Calibri"/>
                          <a:ea typeface="宋体"/>
                          <a:cs typeface="Times New Roman"/>
                        </a:rPr>
                        <a:t>（</a:t>
                      </a:r>
                      <a:r>
                        <a:rPr lang="en-US" sz="2400" b="1" kern="0">
                          <a:solidFill>
                            <a:schemeClr val="tx1"/>
                          </a:solidFill>
                          <a:latin typeface="宋体"/>
                          <a:ea typeface="宋体"/>
                          <a:cs typeface="Times New Roman"/>
                        </a:rPr>
                        <a:t>0.002</a:t>
                      </a:r>
                      <a:r>
                        <a:rPr lang="zh-CN" sz="2400" b="1" kern="100">
                          <a:solidFill>
                            <a:schemeClr val="tx1"/>
                          </a:solidFill>
                          <a:latin typeface="Calibri"/>
                          <a:ea typeface="宋体"/>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宋体"/>
                          <a:ea typeface="宋体"/>
                          <a:cs typeface="Times New Roman"/>
                        </a:rPr>
                        <a:t>0.002</a:t>
                      </a:r>
                      <a:endParaRPr lang="zh-CN" sz="2400" b="1" kern="100" dirty="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altLang="zh-CN" sz="2400" b="1" kern="100" dirty="0" smtClean="0">
                          <a:solidFill>
                            <a:schemeClr val="tx1"/>
                          </a:solidFill>
                          <a:latin typeface="Calibri"/>
                          <a:ea typeface="宋体"/>
                          <a:cs typeface="Times New Roman"/>
                        </a:rPr>
                        <a:t>0.0003×60÷0.1=0.180kg</a:t>
                      </a:r>
                    </a:p>
                    <a:p>
                      <a:pPr algn="l">
                        <a:spcAft>
                          <a:spcPts val="0"/>
                        </a:spcAft>
                      </a:pPr>
                      <a:r>
                        <a:rPr lang="en-US" altLang="zh-CN" sz="2400" b="1" kern="100" dirty="0" smtClean="0">
                          <a:solidFill>
                            <a:schemeClr val="tx1"/>
                          </a:solidFill>
                          <a:latin typeface="Calibri"/>
                          <a:ea typeface="宋体"/>
                          <a:cs typeface="Times New Roman"/>
                        </a:rPr>
                        <a:t>0.002×60÷0.1=1.2kg</a:t>
                      </a:r>
                      <a:endParaRPr lang="zh-CN" sz="2400" b="1" kern="100" dirty="0">
                        <a:solidFill>
                          <a:schemeClr val="tx1"/>
                        </a:solidFill>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539750" y="404813"/>
            <a:ext cx="6696075" cy="733425"/>
          </a:xfrm>
        </p:spPr>
        <p:txBody>
          <a:bodyPr/>
          <a:lstStyle/>
          <a:p>
            <a:r>
              <a:rPr lang="zh-CN" altLang="en-US" b="1" smtClean="0">
                <a:solidFill>
                  <a:srgbClr val="FFC000"/>
                </a:solidFill>
              </a:rPr>
              <a:t>危害因子多</a:t>
            </a:r>
          </a:p>
        </p:txBody>
      </p:sp>
      <p:sp>
        <p:nvSpPr>
          <p:cNvPr id="11267" name="内容占位符 2"/>
          <p:cNvSpPr>
            <a:spLocks noGrp="1"/>
          </p:cNvSpPr>
          <p:nvPr>
            <p:ph idx="1"/>
          </p:nvPr>
        </p:nvSpPr>
        <p:spPr>
          <a:xfrm>
            <a:off x="468313" y="1412875"/>
            <a:ext cx="8229600" cy="5184775"/>
          </a:xfrm>
        </p:spPr>
        <p:txBody>
          <a:bodyPr/>
          <a:lstStyle/>
          <a:p>
            <a:pPr>
              <a:lnSpc>
                <a:spcPts val="4000"/>
              </a:lnSpc>
            </a:pPr>
            <a:r>
              <a:rPr lang="zh-CN" altLang="zh-CN" sz="2400" b="1" smtClean="0">
                <a:solidFill>
                  <a:srgbClr val="000000"/>
                </a:solidFill>
              </a:rPr>
              <a:t>化学</a:t>
            </a:r>
            <a:r>
              <a:rPr lang="zh-CN" altLang="en-US" sz="2400" b="1" smtClean="0">
                <a:solidFill>
                  <a:srgbClr val="000000"/>
                </a:solidFill>
              </a:rPr>
              <a:t>因素</a:t>
            </a:r>
            <a:r>
              <a:rPr lang="zh-CN" altLang="zh-CN" sz="2400" b="1" smtClean="0">
                <a:solidFill>
                  <a:srgbClr val="000000"/>
                </a:solidFill>
              </a:rPr>
              <a:t>：主要有</a:t>
            </a:r>
            <a:r>
              <a:rPr lang="zh-CN" altLang="zh-CN" sz="2400" b="1" smtClean="0">
                <a:solidFill>
                  <a:srgbClr val="0070C0"/>
                </a:solidFill>
              </a:rPr>
              <a:t>农药</a:t>
            </a:r>
            <a:r>
              <a:rPr lang="zh-CN" altLang="zh-CN" sz="2400" b="1" smtClean="0">
                <a:solidFill>
                  <a:srgbClr val="000000"/>
                </a:solidFill>
              </a:rPr>
              <a:t>、兽药、食品和饲料添加剂、非法添加物、重金属、有机污染物、无机化学物（如亚硝酸盐）、生物毒素等</a:t>
            </a:r>
          </a:p>
          <a:p>
            <a:pPr>
              <a:lnSpc>
                <a:spcPts val="4000"/>
              </a:lnSpc>
            </a:pPr>
            <a:r>
              <a:rPr lang="zh-CN" altLang="zh-CN" sz="2400" b="1" smtClean="0">
                <a:solidFill>
                  <a:srgbClr val="000000"/>
                </a:solidFill>
              </a:rPr>
              <a:t>物理</a:t>
            </a:r>
            <a:r>
              <a:rPr lang="zh-CN" altLang="en-US" sz="2400" b="1" smtClean="0">
                <a:solidFill>
                  <a:srgbClr val="000000"/>
                </a:solidFill>
              </a:rPr>
              <a:t>因素</a:t>
            </a:r>
            <a:r>
              <a:rPr lang="zh-CN" altLang="zh-CN" sz="2400" b="1" smtClean="0">
                <a:solidFill>
                  <a:srgbClr val="000000"/>
                </a:solidFill>
              </a:rPr>
              <a:t>：主要是各种放射性核素</a:t>
            </a:r>
            <a:r>
              <a:rPr lang="zh-CN" altLang="en-US" sz="2400" b="1" smtClean="0">
                <a:solidFill>
                  <a:srgbClr val="000000"/>
                </a:solidFill>
              </a:rPr>
              <a:t>和杂质</a:t>
            </a:r>
            <a:endParaRPr lang="zh-CN" altLang="zh-CN" sz="2400" b="1" smtClean="0">
              <a:solidFill>
                <a:srgbClr val="000000"/>
              </a:solidFill>
            </a:endParaRPr>
          </a:p>
          <a:p>
            <a:pPr>
              <a:lnSpc>
                <a:spcPts val="4000"/>
              </a:lnSpc>
            </a:pPr>
            <a:r>
              <a:rPr lang="zh-CN" altLang="zh-CN" sz="2400" b="1" smtClean="0">
                <a:solidFill>
                  <a:srgbClr val="000000"/>
                </a:solidFill>
              </a:rPr>
              <a:t>生物</a:t>
            </a:r>
            <a:r>
              <a:rPr lang="zh-CN" altLang="en-US" sz="2400" b="1" smtClean="0">
                <a:solidFill>
                  <a:srgbClr val="000000"/>
                </a:solidFill>
              </a:rPr>
              <a:t>因素</a:t>
            </a:r>
            <a:r>
              <a:rPr lang="zh-CN" altLang="zh-CN" sz="2400" b="1" smtClean="0">
                <a:solidFill>
                  <a:srgbClr val="000000"/>
                </a:solidFill>
              </a:rPr>
              <a:t>：主要是各种致病微生物和寄生虫等</a:t>
            </a:r>
          </a:p>
          <a:p>
            <a:pPr>
              <a:lnSpc>
                <a:spcPts val="4000"/>
              </a:lnSpc>
            </a:pPr>
            <a:r>
              <a:rPr lang="zh-CN" altLang="zh-CN" sz="2400" b="1" smtClean="0">
                <a:solidFill>
                  <a:srgbClr val="000000"/>
                </a:solidFill>
              </a:rPr>
              <a:t>现代新技术因素：</a:t>
            </a:r>
            <a:r>
              <a:rPr lang="zh-CN" altLang="zh-CN" sz="2400" b="1" smtClean="0">
                <a:solidFill>
                  <a:srgbClr val="0070C0"/>
                </a:solidFill>
              </a:rPr>
              <a:t>转基因</a:t>
            </a:r>
            <a:r>
              <a:rPr lang="zh-CN" altLang="zh-CN" sz="2400" b="1" smtClean="0">
                <a:solidFill>
                  <a:srgbClr val="000000"/>
                </a:solidFill>
              </a:rPr>
              <a:t>等现代新技术可能带来的一些新的</a:t>
            </a:r>
            <a:r>
              <a:rPr lang="zh-CN" altLang="en-US" sz="2400" b="1" smtClean="0">
                <a:solidFill>
                  <a:srgbClr val="000000"/>
                </a:solidFill>
              </a:rPr>
              <a:t>安全风险</a:t>
            </a:r>
            <a:endParaRPr lang="en-US" altLang="zh-CN" sz="2400" b="1" smtClean="0">
              <a:solidFill>
                <a:srgbClr val="000000"/>
              </a:solidFill>
            </a:endParaRPr>
          </a:p>
          <a:p>
            <a:pPr>
              <a:lnSpc>
                <a:spcPts val="4000"/>
              </a:lnSpc>
            </a:pPr>
            <a:r>
              <a:rPr lang="zh-CN" altLang="en-US" sz="2400" b="1" smtClean="0">
                <a:solidFill>
                  <a:srgbClr val="000000"/>
                </a:solidFill>
              </a:rPr>
              <a:t>营养：缺乏、失调、</a:t>
            </a:r>
            <a:r>
              <a:rPr lang="zh-CN" altLang="en-US" sz="2400" b="1" smtClean="0">
                <a:solidFill>
                  <a:srgbClr val="0070C0"/>
                </a:solidFill>
              </a:rPr>
              <a:t>过剩</a:t>
            </a:r>
            <a:endParaRPr lang="en-US" altLang="zh-CN" sz="2400" b="1" smtClean="0">
              <a:solidFill>
                <a:srgbClr val="0070C0"/>
              </a:solidFill>
            </a:endParaRPr>
          </a:p>
          <a:p>
            <a:pPr>
              <a:lnSpc>
                <a:spcPts val="4000"/>
              </a:lnSpc>
            </a:pPr>
            <a:r>
              <a:rPr lang="zh-CN" altLang="en-US" sz="2400" b="1" smtClean="0">
                <a:solidFill>
                  <a:srgbClr val="000000"/>
                </a:solidFill>
              </a:rPr>
              <a:t>声称：成分表、营养标签、转基因标识</a:t>
            </a:r>
            <a:endParaRPr lang="zh-CN" altLang="zh-CN" sz="2400" b="1" smtClean="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468313" y="549275"/>
            <a:ext cx="8229600" cy="708025"/>
          </a:xfrm>
        </p:spPr>
        <p:txBody>
          <a:bodyPr/>
          <a:lstStyle/>
          <a:p>
            <a:r>
              <a:rPr lang="zh-CN" altLang="zh-CN" sz="4400" b="1" smtClean="0">
                <a:solidFill>
                  <a:srgbClr val="FFC000"/>
                </a:solidFill>
              </a:rPr>
              <a:t>农药合理使用的相关法律规定</a:t>
            </a:r>
            <a:endParaRPr lang="zh-CN" altLang="en-US" sz="4400" b="1" smtClean="0">
              <a:solidFill>
                <a:srgbClr val="FFC000"/>
              </a:solidFill>
            </a:endParaRPr>
          </a:p>
        </p:txBody>
      </p:sp>
      <p:sp>
        <p:nvSpPr>
          <p:cNvPr id="56323" name="内容占位符 2"/>
          <p:cNvSpPr>
            <a:spLocks noGrp="1"/>
          </p:cNvSpPr>
          <p:nvPr>
            <p:ph idx="1"/>
          </p:nvPr>
        </p:nvSpPr>
        <p:spPr>
          <a:xfrm>
            <a:off x="457200" y="1484313"/>
            <a:ext cx="8229600" cy="4968875"/>
          </a:xfrm>
        </p:spPr>
        <p:txBody>
          <a:bodyPr/>
          <a:lstStyle/>
          <a:p>
            <a:r>
              <a:rPr lang="zh-CN" altLang="zh-CN" sz="2400" b="1" smtClean="0"/>
              <a:t>《农产品质量安全法》第二十五条规定：“农产品生产者应当按照法律、行政法规和国务院农业行政主管部门的规定，合理使用农业投入品，严格执行农业投入品使用安全</a:t>
            </a:r>
            <a:r>
              <a:rPr lang="zh-CN" altLang="zh-CN" sz="2400" b="1" smtClean="0">
                <a:solidFill>
                  <a:srgbClr val="0070C0"/>
                </a:solidFill>
              </a:rPr>
              <a:t>间隔期</a:t>
            </a:r>
            <a:r>
              <a:rPr lang="zh-CN" altLang="zh-CN" sz="2400" b="1" smtClean="0"/>
              <a:t>或者休药期的规定，防止危及农产品质量安全。</a:t>
            </a:r>
            <a:r>
              <a:rPr lang="zh-CN" altLang="zh-CN" sz="2400" b="1" smtClean="0">
                <a:solidFill>
                  <a:srgbClr val="0070C0"/>
                </a:solidFill>
              </a:rPr>
              <a:t>禁止在农产品生产过程中使用国家明令禁止使用的农业投入品</a:t>
            </a:r>
            <a:r>
              <a:rPr lang="zh-CN" altLang="zh-CN" sz="2400" b="1" smtClean="0"/>
              <a:t>。”</a:t>
            </a:r>
            <a:endParaRPr lang="en-US" altLang="zh-CN" sz="2400" b="1" smtClean="0"/>
          </a:p>
          <a:p>
            <a:r>
              <a:rPr lang="zh-CN" altLang="zh-CN" sz="2400" b="1" smtClean="0"/>
              <a:t>《农业法》第二十五条规定：“农药、兽药、饲料和饲料添加剂、肥料、种子、农业机械等可能危害人畜安全的农业生产资料的生产经营，依照相关法律、行政法规的规定</a:t>
            </a:r>
            <a:r>
              <a:rPr lang="zh-CN" altLang="zh-CN" sz="2400" b="1" smtClean="0">
                <a:solidFill>
                  <a:srgbClr val="0070C0"/>
                </a:solidFill>
              </a:rPr>
              <a:t>实行登记或者许可制度</a:t>
            </a:r>
            <a:r>
              <a:rPr lang="zh-CN" altLang="zh-CN" sz="2400" b="1" smtClean="0"/>
              <a:t>。各级人民政府应当建立健全农业生产资料的安全使用制度，农民和农业生产经营组织</a:t>
            </a:r>
            <a:r>
              <a:rPr lang="zh-CN" altLang="zh-CN" sz="2400" b="1" smtClean="0">
                <a:solidFill>
                  <a:srgbClr val="0070C0"/>
                </a:solidFill>
              </a:rPr>
              <a:t>不得使用国家明令淘汰和禁止使用的农药</a:t>
            </a:r>
            <a:r>
              <a:rPr lang="zh-CN" altLang="zh-CN" sz="2400" b="1" smtClean="0"/>
              <a:t>、兽药、饲料添加剂等农业生产资料和其他禁止使用的产品。”</a:t>
            </a:r>
            <a:endParaRPr lang="zh-CN" altLang="en-US" sz="2400" b="1"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68313" y="188913"/>
            <a:ext cx="7775575" cy="849312"/>
          </a:xfrm>
        </p:spPr>
        <p:txBody>
          <a:bodyPr/>
          <a:lstStyle/>
          <a:p>
            <a:r>
              <a:rPr lang="zh-CN" altLang="en-US" b="1" smtClean="0">
                <a:solidFill>
                  <a:srgbClr val="FFC000"/>
                </a:solidFill>
              </a:rPr>
              <a:t>禁用农药</a:t>
            </a:r>
          </a:p>
        </p:txBody>
      </p:sp>
      <p:sp>
        <p:nvSpPr>
          <p:cNvPr id="3" name="内容占位符 2"/>
          <p:cNvSpPr>
            <a:spLocks noGrp="1"/>
          </p:cNvSpPr>
          <p:nvPr>
            <p:ph idx="1"/>
          </p:nvPr>
        </p:nvSpPr>
        <p:spPr>
          <a:xfrm>
            <a:off x="250825" y="908050"/>
            <a:ext cx="8642350" cy="5761038"/>
          </a:xfrm>
        </p:spPr>
        <p:txBody>
          <a:bodyPr>
            <a:normAutofit lnSpcReduction="10000"/>
          </a:bodyPr>
          <a:lstStyle/>
          <a:p>
            <a:pPr marL="357188" lvl="1" indent="-357188" fontAlgn="auto">
              <a:lnSpc>
                <a:spcPct val="120000"/>
              </a:lnSpc>
              <a:spcAft>
                <a:spcPts val="0"/>
              </a:spcAft>
              <a:buFont typeface="Wingdings 2"/>
              <a:buChar char=""/>
              <a:defRPr/>
            </a:pPr>
            <a:r>
              <a:rPr lang="zh-CN" altLang="zh-CN" sz="2000" b="1" dirty="0" smtClean="0"/>
              <a:t>国家明令禁止使用的农药（</a:t>
            </a:r>
            <a:r>
              <a:rPr lang="en-US" altLang="zh-CN" sz="2000" b="1" dirty="0" smtClean="0"/>
              <a:t>23</a:t>
            </a:r>
            <a:r>
              <a:rPr lang="zh-CN" altLang="zh-CN" sz="2000" b="1" dirty="0" smtClean="0"/>
              <a:t>种）：六六六，滴滴涕，毒杀芬，二溴氯丙烷，杀虫脒，二溴乙烷，除草醚，艾氏剂，狄氏剂，汞制剂，砷、铅类，敌枯双，氟乙酰胺，甘氟，毒鼠强，氟乙酸钠，毒鼠硅，甲胺磷，甲基对硫磷，对硫磷，久效磷，磷胺。</a:t>
            </a:r>
          </a:p>
          <a:p>
            <a:pPr marL="357188" lvl="1" indent="-357188" fontAlgn="auto">
              <a:lnSpc>
                <a:spcPct val="120000"/>
              </a:lnSpc>
              <a:spcAft>
                <a:spcPts val="0"/>
              </a:spcAft>
              <a:buFont typeface="Wingdings 2"/>
              <a:buChar char=""/>
              <a:defRPr/>
            </a:pPr>
            <a:r>
              <a:rPr lang="zh-CN" altLang="en-US" sz="2000" b="1" dirty="0" smtClean="0">
                <a:solidFill>
                  <a:srgbClr val="0070C0"/>
                </a:solidFill>
              </a:rPr>
              <a:t>自</a:t>
            </a:r>
            <a:r>
              <a:rPr lang="en-US" altLang="zh-CN" sz="2000" b="1" dirty="0" smtClean="0">
                <a:solidFill>
                  <a:srgbClr val="0070C0"/>
                </a:solidFill>
              </a:rPr>
              <a:t>2013</a:t>
            </a:r>
            <a:r>
              <a:rPr lang="zh-CN" altLang="en-US" sz="2000" b="1" dirty="0" smtClean="0">
                <a:solidFill>
                  <a:srgbClr val="0070C0"/>
                </a:solidFill>
              </a:rPr>
              <a:t>年</a:t>
            </a:r>
            <a:r>
              <a:rPr lang="en-US" altLang="zh-CN" sz="2000" b="1" dirty="0" smtClean="0">
                <a:solidFill>
                  <a:srgbClr val="0070C0"/>
                </a:solidFill>
              </a:rPr>
              <a:t>10</a:t>
            </a:r>
            <a:r>
              <a:rPr lang="zh-CN" altLang="en-US" sz="2000" b="1" dirty="0" smtClean="0">
                <a:solidFill>
                  <a:srgbClr val="0070C0"/>
                </a:solidFill>
              </a:rPr>
              <a:t>月</a:t>
            </a:r>
            <a:r>
              <a:rPr lang="en-US" altLang="zh-CN" sz="2000" b="1" dirty="0" smtClean="0">
                <a:solidFill>
                  <a:srgbClr val="0070C0"/>
                </a:solidFill>
              </a:rPr>
              <a:t>31</a:t>
            </a:r>
            <a:r>
              <a:rPr lang="zh-CN" altLang="en-US" sz="2000" b="1" dirty="0" smtClean="0">
                <a:solidFill>
                  <a:srgbClr val="0070C0"/>
                </a:solidFill>
              </a:rPr>
              <a:t>日起，全面停止销售和使用苯线磷、地虫硫磷、甲基硫环磷、磷化钙、磷化镁、磷化锌、硫线磷、蝇毒磷、治螟磷、特丁硫磷等</a:t>
            </a:r>
            <a:r>
              <a:rPr lang="en-US" altLang="zh-CN" sz="2000" b="1" dirty="0" smtClean="0">
                <a:solidFill>
                  <a:srgbClr val="0070C0"/>
                </a:solidFill>
              </a:rPr>
              <a:t>10</a:t>
            </a:r>
            <a:r>
              <a:rPr lang="zh-CN" altLang="en-US" sz="2000" b="1" dirty="0" smtClean="0">
                <a:solidFill>
                  <a:srgbClr val="0070C0"/>
                </a:solidFill>
              </a:rPr>
              <a:t>种高毒农药</a:t>
            </a:r>
            <a:endParaRPr lang="zh-CN" altLang="zh-CN" sz="2000" b="1" dirty="0" smtClean="0">
              <a:solidFill>
                <a:srgbClr val="0070C0"/>
              </a:solidFill>
            </a:endParaRPr>
          </a:p>
          <a:p>
            <a:pPr marL="357188" lvl="1" indent="-357188" fontAlgn="auto">
              <a:lnSpc>
                <a:spcPct val="120000"/>
              </a:lnSpc>
              <a:spcAft>
                <a:spcPts val="0"/>
              </a:spcAft>
              <a:buFont typeface="Wingdings 2"/>
              <a:buChar char=""/>
              <a:defRPr/>
            </a:pPr>
            <a:r>
              <a:rPr lang="zh-CN" altLang="zh-CN" sz="2000" b="1" dirty="0" smtClean="0"/>
              <a:t>在蔬菜、果树、茶叶、中草药材上不得使用和限制使用的农药（</a:t>
            </a:r>
            <a:r>
              <a:rPr lang="en-US" altLang="zh-CN" sz="2000" b="1" dirty="0" smtClean="0"/>
              <a:t>19</a:t>
            </a:r>
            <a:r>
              <a:rPr lang="zh-CN" altLang="zh-CN" sz="2000" b="1" dirty="0" smtClean="0"/>
              <a:t>种）：禁止</a:t>
            </a:r>
            <a:r>
              <a:rPr lang="zh-CN" altLang="zh-CN" sz="2000" b="1" dirty="0" smtClean="0">
                <a:solidFill>
                  <a:srgbClr val="0070C0"/>
                </a:solidFill>
              </a:rPr>
              <a:t>氧乐果</a:t>
            </a:r>
            <a:r>
              <a:rPr lang="zh-CN" altLang="zh-CN" sz="2000" b="1" dirty="0" smtClean="0"/>
              <a:t>在甘蓝上使用；禁止三氯杀螨醇和氰戊菊酯在茶树上使用；禁止丁酰肼（比久）在花生上使用；禁止</a:t>
            </a:r>
            <a:r>
              <a:rPr lang="zh-CN" altLang="zh-CN" sz="2000" dirty="0" smtClean="0"/>
              <a:t>特丁硫磷</a:t>
            </a:r>
            <a:r>
              <a:rPr lang="zh-CN" altLang="zh-CN" sz="2000" b="1" dirty="0" smtClean="0"/>
              <a:t>在甘蔗上使用；禁止甲拌磷，甲基异柳磷，</a:t>
            </a:r>
            <a:r>
              <a:rPr lang="zh-CN" altLang="zh-CN" sz="2000" dirty="0" smtClean="0"/>
              <a:t>特丁硫磷</a:t>
            </a:r>
            <a:r>
              <a:rPr lang="zh-CN" altLang="zh-CN" sz="2000" b="1" dirty="0" smtClean="0"/>
              <a:t>，</a:t>
            </a:r>
            <a:r>
              <a:rPr lang="zh-CN" altLang="zh-CN" sz="2000" dirty="0" smtClean="0"/>
              <a:t>甲基硫环磷</a:t>
            </a:r>
            <a:r>
              <a:rPr lang="zh-CN" altLang="zh-CN" sz="2000" b="1" dirty="0" smtClean="0"/>
              <a:t>，</a:t>
            </a:r>
            <a:r>
              <a:rPr lang="zh-CN" altLang="zh-CN" sz="2000" dirty="0" smtClean="0"/>
              <a:t>治螟磷</a:t>
            </a:r>
            <a:r>
              <a:rPr lang="zh-CN" altLang="zh-CN" sz="2000" b="1" dirty="0" smtClean="0"/>
              <a:t>，内吸磷，</a:t>
            </a:r>
            <a:r>
              <a:rPr lang="zh-CN" altLang="zh-CN" sz="2000" b="1" dirty="0" smtClean="0">
                <a:solidFill>
                  <a:srgbClr val="0070C0"/>
                </a:solidFill>
              </a:rPr>
              <a:t>克百威</a:t>
            </a:r>
            <a:r>
              <a:rPr lang="zh-CN" altLang="zh-CN" sz="2000" b="1" dirty="0" smtClean="0"/>
              <a:t>，涕灭威，灭线磷，硫环磷，</a:t>
            </a:r>
            <a:r>
              <a:rPr lang="zh-CN" altLang="zh-CN" sz="2000" dirty="0" smtClean="0"/>
              <a:t>蝇毒磷</a:t>
            </a:r>
            <a:r>
              <a:rPr lang="zh-CN" altLang="zh-CN" sz="2000" b="1" dirty="0" smtClean="0"/>
              <a:t>，</a:t>
            </a:r>
            <a:r>
              <a:rPr lang="zh-CN" altLang="zh-CN" sz="2000" dirty="0" smtClean="0"/>
              <a:t>地虫硫磷</a:t>
            </a:r>
            <a:r>
              <a:rPr lang="zh-CN" altLang="zh-CN" sz="2000" b="1" dirty="0" smtClean="0"/>
              <a:t>，氯唑磷，</a:t>
            </a:r>
            <a:r>
              <a:rPr lang="zh-CN" altLang="zh-CN" sz="2000" dirty="0" smtClean="0"/>
              <a:t>苯线磷</a:t>
            </a:r>
            <a:r>
              <a:rPr lang="zh-CN" altLang="zh-CN" sz="2000" b="1" dirty="0" smtClean="0"/>
              <a:t>在蔬菜、果树、茶叶、中草药材上使用。</a:t>
            </a:r>
          </a:p>
          <a:p>
            <a:pPr marL="357188" lvl="1" indent="-357188" fontAlgn="auto">
              <a:lnSpc>
                <a:spcPct val="120000"/>
              </a:lnSpc>
              <a:spcAft>
                <a:spcPts val="0"/>
              </a:spcAft>
              <a:buFont typeface="Wingdings 2"/>
              <a:buChar char=""/>
              <a:defRPr/>
            </a:pPr>
            <a:r>
              <a:rPr lang="zh-CN" altLang="zh-CN" sz="2000" b="1" dirty="0" smtClean="0"/>
              <a:t>除卫生用、玉米等部分旱田种子包衣剂外，在我国境内停止销售和使用其他方面的含氟虫腈成分的农药制剂。</a:t>
            </a:r>
            <a:endParaRPr lang="en-US" altLang="zh-CN" sz="2000" b="1" dirty="0" smtClean="0"/>
          </a:p>
          <a:p>
            <a:pPr marL="357188" lvl="1" indent="-357188" fontAlgn="auto">
              <a:lnSpc>
                <a:spcPct val="120000"/>
              </a:lnSpc>
              <a:spcAft>
                <a:spcPts val="0"/>
              </a:spcAft>
              <a:buFont typeface="Wingdings 2"/>
              <a:buChar char=""/>
              <a:defRPr/>
            </a:pPr>
            <a:r>
              <a:rPr lang="zh-CN" altLang="zh-CN" sz="2000" b="1" dirty="0" smtClean="0"/>
              <a:t>按照《农药管理条例》，任何农药产品都不得超出登记批准的使用范围。</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p:txBody>
          <a:bodyPr/>
          <a:lstStyle/>
          <a:p>
            <a:r>
              <a:rPr lang="zh-CN" altLang="zh-CN" b="1" smtClean="0">
                <a:solidFill>
                  <a:srgbClr val="FFC000"/>
                </a:solidFill>
              </a:rPr>
              <a:t>农药管理条例</a:t>
            </a:r>
            <a:endParaRPr lang="zh-CN" altLang="en-US" b="1" smtClean="0">
              <a:solidFill>
                <a:srgbClr val="FFC000"/>
              </a:solidFill>
            </a:endParaRPr>
          </a:p>
        </p:txBody>
      </p:sp>
      <p:sp>
        <p:nvSpPr>
          <p:cNvPr id="3" name="内容占位符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zh-CN" altLang="zh-CN" sz="2800" b="1" dirty="0" smtClean="0"/>
              <a:t>第二十五条规定：“县级以上地方各级人民政府农业行政主管部门应当加强对安全、合理使用农药的指导，根据本地区农业病、虫、草、鼠害发生情况，制定农药轮换使用规划，有计划地轮换使用农药，减缓病、虫、草、鼠的抗药性，提高防治效果。”</a:t>
            </a:r>
            <a:endParaRPr lang="en-US" altLang="zh-CN" sz="2800" b="1" dirty="0" smtClean="0"/>
          </a:p>
          <a:p>
            <a:pPr marL="274320" indent="-274320" fontAlgn="auto">
              <a:spcAft>
                <a:spcPts val="0"/>
              </a:spcAft>
              <a:buClr>
                <a:schemeClr val="accent3"/>
              </a:buClr>
              <a:buFont typeface="Wingdings 2"/>
              <a:buChar char=""/>
              <a:defRPr/>
            </a:pPr>
            <a:r>
              <a:rPr lang="zh-CN" altLang="zh-CN" sz="2800" b="1" dirty="0" smtClean="0"/>
              <a:t>第二十七条规定：“使用农药应当遵守国家有关农药安全、合理使用的规定，</a:t>
            </a:r>
            <a:r>
              <a:rPr lang="zh-CN" altLang="zh-CN" sz="2800" b="1" dirty="0" smtClean="0">
                <a:solidFill>
                  <a:srgbClr val="0070C0"/>
                </a:solidFill>
              </a:rPr>
              <a:t>按照规定的用药量、用药次数、用药方法和安全间隔期施药，防止污染农副产品</a:t>
            </a:r>
            <a:r>
              <a:rPr lang="zh-CN" altLang="zh-CN" sz="2800" b="1" dirty="0" smtClean="0"/>
              <a:t>。”</a:t>
            </a:r>
            <a:endParaRPr lang="zh-CN" altLang="en-US" sz="28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a:xfrm>
            <a:off x="468313" y="549275"/>
            <a:ext cx="8229600" cy="852488"/>
          </a:xfrm>
        </p:spPr>
        <p:txBody>
          <a:bodyPr/>
          <a:lstStyle/>
          <a:p>
            <a:r>
              <a:rPr lang="zh-CN" altLang="zh-CN" b="1" smtClean="0">
                <a:solidFill>
                  <a:srgbClr val="FFC000"/>
                </a:solidFill>
              </a:rPr>
              <a:t>农药管理条例实施办法</a:t>
            </a:r>
            <a:endParaRPr lang="zh-CN" altLang="en-US" b="1" smtClean="0">
              <a:solidFill>
                <a:srgbClr val="FFC000"/>
              </a:solidFill>
            </a:endParaRPr>
          </a:p>
        </p:txBody>
      </p:sp>
      <p:sp>
        <p:nvSpPr>
          <p:cNvPr id="59395" name="内容占位符 2"/>
          <p:cNvSpPr>
            <a:spLocks noGrp="1"/>
          </p:cNvSpPr>
          <p:nvPr>
            <p:ph idx="1"/>
          </p:nvPr>
        </p:nvSpPr>
        <p:spPr>
          <a:xfrm>
            <a:off x="395288" y="1412875"/>
            <a:ext cx="8229600" cy="5184775"/>
          </a:xfrm>
        </p:spPr>
        <p:txBody>
          <a:bodyPr/>
          <a:lstStyle/>
          <a:p>
            <a:pPr>
              <a:lnSpc>
                <a:spcPts val="3200"/>
              </a:lnSpc>
            </a:pPr>
            <a:r>
              <a:rPr lang="zh-CN" altLang="zh-CN" sz="2400" b="1" smtClean="0"/>
              <a:t>第二十六条规定：“各级农业技术推广部门应当</a:t>
            </a:r>
            <a:r>
              <a:rPr lang="zh-CN" altLang="zh-CN" sz="2400" b="1" smtClean="0">
                <a:solidFill>
                  <a:srgbClr val="0070C0"/>
                </a:solidFill>
              </a:rPr>
              <a:t>指导农民按照《农药安全使用规定》和《农药合理使用准则》等有关规定使用农药</a:t>
            </a:r>
            <a:r>
              <a:rPr lang="zh-CN" altLang="zh-CN" sz="2400" b="1" smtClean="0"/>
              <a:t>，防止农药中毒和药害事故发生。” </a:t>
            </a:r>
            <a:endParaRPr lang="en-US" altLang="zh-CN" sz="2400" b="1" smtClean="0"/>
          </a:p>
          <a:p>
            <a:pPr>
              <a:lnSpc>
                <a:spcPts val="3200"/>
              </a:lnSpc>
            </a:pPr>
            <a:r>
              <a:rPr lang="zh-CN" altLang="zh-CN" sz="2400" b="1" smtClean="0"/>
              <a:t>第二十八条规定：“农药使用者应当确认农药标签清晰，农药登记证号或者农药临时登记证号、农药生产许可证号或者生产批准文件号齐全后，方可使用农药。</a:t>
            </a:r>
            <a:r>
              <a:rPr lang="zh-CN" altLang="zh-CN" sz="2400" b="1" smtClean="0">
                <a:solidFill>
                  <a:srgbClr val="0070C0"/>
                </a:solidFill>
              </a:rPr>
              <a:t>农药使用者应当严格按照产品标签规定的剂量、防治对象、使用方法、施药适期、注意事项施用农药，不得随意改变</a:t>
            </a:r>
            <a:r>
              <a:rPr lang="zh-CN" altLang="zh-CN" sz="2400" b="1" smtClean="0"/>
              <a:t>。”</a:t>
            </a:r>
            <a:endParaRPr lang="en-US" altLang="zh-CN" sz="2400" b="1" smtClean="0"/>
          </a:p>
          <a:p>
            <a:pPr>
              <a:lnSpc>
                <a:spcPts val="3200"/>
              </a:lnSpc>
            </a:pPr>
            <a:r>
              <a:rPr lang="zh-CN" altLang="zh-CN" sz="2400" b="1" smtClean="0"/>
              <a:t>第二十九条规定：“各级农业技术推广部门应当大力推广使用安全、高效、经济的农药。</a:t>
            </a:r>
            <a:r>
              <a:rPr lang="zh-CN" altLang="zh-CN" sz="2400" b="1" smtClean="0">
                <a:solidFill>
                  <a:srgbClr val="0070C0"/>
                </a:solidFill>
              </a:rPr>
              <a:t>剧毒、高毒农药不得用于防治卫生害虫，不得用于瓜类、蔬菜、果树、茶叶、中草药材等</a:t>
            </a:r>
            <a:r>
              <a:rPr lang="zh-CN" altLang="zh-CN" sz="2400" b="1" smtClean="0"/>
              <a:t>。”</a:t>
            </a:r>
            <a:endParaRPr lang="zh-CN" altLang="en-US" sz="2400" b="1"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9750" y="404813"/>
            <a:ext cx="7931150" cy="1282700"/>
          </a:xfrm>
        </p:spPr>
        <p:txBody>
          <a:bodyPr>
            <a:normAutofit fontScale="90000"/>
          </a:bodyPr>
          <a:lstStyle/>
          <a:p>
            <a:pPr fontAlgn="auto">
              <a:spcAft>
                <a:spcPts val="0"/>
              </a:spcAft>
              <a:defRPr/>
            </a:pPr>
            <a:r>
              <a:rPr lang="zh-CN" altLang="en-US" b="1" dirty="0" smtClean="0">
                <a:solidFill>
                  <a:srgbClr val="FFC000"/>
                </a:solidFill>
                <a:latin typeface="华文新魏" pitchFamily="2" charset="-122"/>
                <a:ea typeface="华文新魏" pitchFamily="2" charset="-122"/>
              </a:rPr>
              <a:t>海南‘毒’豇豆事件根源：</a:t>
            </a:r>
            <a:r>
              <a:rPr lang="en-US" altLang="zh-CN" b="1" dirty="0" smtClean="0">
                <a:solidFill>
                  <a:srgbClr val="FFC000"/>
                </a:solidFill>
                <a:latin typeface="华文新魏" pitchFamily="2" charset="-122"/>
                <a:ea typeface="华文新魏" pitchFamily="2" charset="-122"/>
              </a:rPr>
              <a:t/>
            </a:r>
            <a:br>
              <a:rPr lang="en-US" altLang="zh-CN" b="1" dirty="0" smtClean="0">
                <a:solidFill>
                  <a:srgbClr val="FFC000"/>
                </a:solidFill>
                <a:latin typeface="华文新魏" pitchFamily="2" charset="-122"/>
                <a:ea typeface="华文新魏" pitchFamily="2" charset="-122"/>
              </a:rPr>
            </a:br>
            <a:r>
              <a:rPr lang="zh-CN" altLang="en-US" b="1" dirty="0" smtClean="0">
                <a:solidFill>
                  <a:srgbClr val="FFC000"/>
                </a:solidFill>
                <a:latin typeface="华文新魏" pitchFamily="2" charset="-122"/>
                <a:ea typeface="华文新魏" pitchFamily="2" charset="-122"/>
              </a:rPr>
              <a:t>生产过程中的农药使用管理</a:t>
            </a:r>
            <a:endParaRPr lang="zh-CN" altLang="en-US" b="1" dirty="0" smtClean="0">
              <a:solidFill>
                <a:srgbClr val="FFC000"/>
              </a:solidFill>
            </a:endParaRPr>
          </a:p>
        </p:txBody>
      </p:sp>
      <p:sp>
        <p:nvSpPr>
          <p:cNvPr id="60419" name="Rectangle 3"/>
          <p:cNvSpPr>
            <a:spLocks noGrp="1" noChangeArrowheads="1"/>
          </p:cNvSpPr>
          <p:nvPr>
            <p:ph idx="1"/>
          </p:nvPr>
        </p:nvSpPr>
        <p:spPr>
          <a:xfrm>
            <a:off x="468313" y="2060575"/>
            <a:ext cx="8229600" cy="4392613"/>
          </a:xfrm>
        </p:spPr>
        <p:txBody>
          <a:bodyPr/>
          <a:lstStyle/>
          <a:p>
            <a:pPr>
              <a:spcBef>
                <a:spcPct val="50000"/>
              </a:spcBef>
            </a:pPr>
            <a:r>
              <a:rPr lang="zh-CN" altLang="en-US" sz="2800" b="1" smtClean="0">
                <a:latin typeface="华文新魏" pitchFamily="2" charset="-122"/>
                <a:ea typeface="华文新魏" pitchFamily="2" charset="-122"/>
              </a:rPr>
              <a:t>事件发生后，尽管海南农业部门立即展开的专项调查，但没有发现违规销售高毒农药案例（三亚市还公布凡举报一起销售高剧毒农药的案件一经查实奖励</a:t>
            </a:r>
            <a:r>
              <a:rPr lang="en-US" altLang="zh-CN" sz="2800" b="1" smtClean="0">
                <a:latin typeface="华文新魏" pitchFamily="2" charset="-122"/>
                <a:ea typeface="华文新魏" pitchFamily="2" charset="-122"/>
              </a:rPr>
              <a:t>5000</a:t>
            </a:r>
            <a:r>
              <a:rPr lang="zh-CN" altLang="en-US" sz="2800" b="1" smtClean="0">
                <a:latin typeface="华文新魏" pitchFamily="2" charset="-122"/>
                <a:ea typeface="华文新魏" pitchFamily="2" charset="-122"/>
              </a:rPr>
              <a:t>元的规定）</a:t>
            </a:r>
            <a:endParaRPr lang="en-US" altLang="zh-CN" sz="2800" b="1" smtClean="0">
              <a:latin typeface="华文新魏" pitchFamily="2" charset="-122"/>
              <a:ea typeface="华文新魏" pitchFamily="2" charset="-122"/>
            </a:endParaRPr>
          </a:p>
          <a:p>
            <a:pPr>
              <a:spcBef>
                <a:spcPct val="50000"/>
              </a:spcBef>
            </a:pPr>
            <a:r>
              <a:rPr lang="zh-CN" altLang="en-US" sz="2800" b="1" smtClean="0">
                <a:latin typeface="华文新魏" pitchFamily="2" charset="-122"/>
                <a:ea typeface="华文新魏" pitchFamily="2" charset="-122"/>
              </a:rPr>
              <a:t>记者深入调查后发现水胺硫磷和甲胺磷等高毒农药在海南仍有销售，农药店里确实不见明码标价售卖高毒农药，但在一些田间地头的零散农药店买到高毒农药还是很容易的，而在一些农田水沟内，还可看见已经用完丢弃的高毒农药瓶。</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557213"/>
            <a:ext cx="7775575" cy="1143000"/>
          </a:xfrm>
        </p:spPr>
        <p:txBody>
          <a:bodyPr/>
          <a:lstStyle/>
          <a:p>
            <a:r>
              <a:rPr lang="zh-CN" altLang="en-US" b="1" smtClean="0">
                <a:solidFill>
                  <a:srgbClr val="FFC000"/>
                </a:solidFill>
                <a:latin typeface="华文新魏" pitchFamily="2" charset="-122"/>
                <a:ea typeface="华文新魏" pitchFamily="2" charset="-122"/>
              </a:rPr>
              <a:t>海南‘毒’豇豆事件：影响</a:t>
            </a:r>
            <a:endParaRPr lang="zh-CN" altLang="en-US" b="1" smtClean="0">
              <a:solidFill>
                <a:srgbClr val="FFC000"/>
              </a:solidFill>
            </a:endParaRPr>
          </a:p>
        </p:txBody>
      </p:sp>
      <p:sp>
        <p:nvSpPr>
          <p:cNvPr id="61443" name="Rectangle 3"/>
          <p:cNvSpPr>
            <a:spLocks noGrp="1" noChangeArrowheads="1"/>
          </p:cNvSpPr>
          <p:nvPr>
            <p:ph idx="1"/>
          </p:nvPr>
        </p:nvSpPr>
        <p:spPr>
          <a:xfrm>
            <a:off x="457200" y="2060575"/>
            <a:ext cx="8229600" cy="4065588"/>
          </a:xfrm>
        </p:spPr>
        <p:txBody>
          <a:bodyPr/>
          <a:lstStyle/>
          <a:p>
            <a:pPr>
              <a:spcBef>
                <a:spcPct val="80000"/>
              </a:spcBef>
            </a:pPr>
            <a:r>
              <a:rPr lang="zh-CN" altLang="en-US" sz="2800" b="1" smtClean="0">
                <a:solidFill>
                  <a:srgbClr val="0070C0"/>
                </a:solidFill>
                <a:latin typeface="华文新魏" pitchFamily="2" charset="-122"/>
                <a:ea typeface="华文新魏" pitchFamily="2" charset="-122"/>
              </a:rPr>
              <a:t>产业：</a:t>
            </a:r>
            <a:r>
              <a:rPr lang="zh-CN" altLang="en-US" sz="2800" b="1" smtClean="0">
                <a:latin typeface="华文新魏" pitchFamily="2" charset="-122"/>
                <a:ea typeface="华文新魏" pitchFamily="2" charset="-122"/>
              </a:rPr>
              <a:t>“毒”豇豆事件发生后，海南收购价格一度由每公斤</a:t>
            </a:r>
            <a:r>
              <a:rPr lang="en-US" altLang="zh-CN" sz="2800" b="1" smtClean="0">
                <a:latin typeface="华文新魏" pitchFamily="2" charset="-122"/>
                <a:ea typeface="华文新魏" pitchFamily="2" charset="-122"/>
              </a:rPr>
              <a:t>6</a:t>
            </a:r>
            <a:r>
              <a:rPr lang="zh-CN" altLang="en-US" sz="2800" b="1" smtClean="0">
                <a:latin typeface="华文新魏" pitchFamily="2" charset="-122"/>
                <a:ea typeface="华文新魏" pitchFamily="2" charset="-122"/>
              </a:rPr>
              <a:t>元多跌至</a:t>
            </a:r>
            <a:r>
              <a:rPr lang="en-US" altLang="zh-CN" sz="2800" b="1" smtClean="0">
                <a:latin typeface="华文新魏" pitchFamily="2" charset="-122"/>
                <a:ea typeface="华文新魏" pitchFamily="2" charset="-122"/>
              </a:rPr>
              <a:t>0.8</a:t>
            </a:r>
            <a:r>
              <a:rPr lang="zh-CN" altLang="en-US" sz="2800" b="1" smtClean="0">
                <a:latin typeface="华文新魏" pitchFamily="2" charset="-122"/>
                <a:ea typeface="华文新魏" pitchFamily="2" charset="-122"/>
              </a:rPr>
              <a:t>元甚至</a:t>
            </a:r>
            <a:r>
              <a:rPr lang="en-US" altLang="zh-CN" sz="2800" b="1" smtClean="0">
                <a:latin typeface="华文新魏" pitchFamily="2" charset="-122"/>
                <a:ea typeface="华文新魏" pitchFamily="2" charset="-122"/>
              </a:rPr>
              <a:t>0.4</a:t>
            </a:r>
            <a:r>
              <a:rPr lang="zh-CN" altLang="en-US" sz="2800" b="1" smtClean="0">
                <a:latin typeface="华文新魏" pitchFamily="2" charset="-122"/>
                <a:ea typeface="华文新魏" pitchFamily="2" charset="-122"/>
              </a:rPr>
              <a:t>元，导致海南农民利益和海南冬季果菜声誉受损，直接影响海南蔬菜产业</a:t>
            </a:r>
          </a:p>
          <a:p>
            <a:pPr>
              <a:spcBef>
                <a:spcPct val="80000"/>
              </a:spcBef>
            </a:pPr>
            <a:r>
              <a:rPr lang="zh-CN" altLang="en-US" sz="2800" b="1" smtClean="0">
                <a:solidFill>
                  <a:srgbClr val="0070C0"/>
                </a:solidFill>
                <a:latin typeface="华文新魏" pitchFamily="2" charset="-122"/>
                <a:ea typeface="华文新魏" pitchFamily="2" charset="-122"/>
              </a:rPr>
              <a:t>社会：</a:t>
            </a:r>
            <a:r>
              <a:rPr lang="zh-CN" altLang="en-US" sz="2800" b="1" smtClean="0">
                <a:latin typeface="华文新魏" pitchFamily="2" charset="-122"/>
                <a:ea typeface="华文新魏" pitchFamily="2" charset="-122"/>
              </a:rPr>
              <a:t>再次引发了全国各地消费者对农产品质量问题的忧虑，甚至公众的恐慌心理。</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3850" y="274638"/>
            <a:ext cx="8496300" cy="725487"/>
          </a:xfrm>
        </p:spPr>
        <p:txBody>
          <a:bodyPr/>
          <a:lstStyle/>
          <a:p>
            <a:r>
              <a:rPr lang="zh-CN" altLang="en-US" sz="3600" b="1" smtClean="0">
                <a:solidFill>
                  <a:srgbClr val="FFC000"/>
                </a:solidFill>
                <a:latin typeface="华文新魏" pitchFamily="2" charset="-122"/>
                <a:ea typeface="华文新魏" pitchFamily="2" charset="-122"/>
              </a:rPr>
              <a:t>海南‘毒’豇豆事件：当地官方反应</a:t>
            </a:r>
            <a:endParaRPr lang="zh-CN" altLang="en-US" sz="3600" b="1" smtClean="0">
              <a:solidFill>
                <a:srgbClr val="FFC000"/>
              </a:solidFill>
            </a:endParaRPr>
          </a:p>
        </p:txBody>
      </p:sp>
      <p:sp>
        <p:nvSpPr>
          <p:cNvPr id="78851" name="Rectangle 3"/>
          <p:cNvSpPr>
            <a:spLocks noGrp="1" noChangeArrowheads="1"/>
          </p:cNvSpPr>
          <p:nvPr>
            <p:ph idx="1"/>
          </p:nvPr>
        </p:nvSpPr>
        <p:spPr>
          <a:xfrm>
            <a:off x="285750" y="1412875"/>
            <a:ext cx="8501063" cy="5087938"/>
          </a:xfrm>
        </p:spPr>
        <p:txBody>
          <a:bodyPr>
            <a:normAutofit fontScale="92500"/>
          </a:bodyPr>
          <a:lstStyle/>
          <a:p>
            <a:pPr marL="274320" indent="-274320" fontAlgn="auto">
              <a:spcBef>
                <a:spcPct val="50000"/>
              </a:spcBef>
              <a:spcAft>
                <a:spcPts val="0"/>
              </a:spcAft>
              <a:buClr>
                <a:schemeClr val="accent3"/>
              </a:buClr>
              <a:buFont typeface="Wingdings 2"/>
              <a:buChar char=""/>
              <a:defRPr/>
            </a:pPr>
            <a:r>
              <a:rPr lang="zh-CN" altLang="en-US" sz="2800" b="1" dirty="0" smtClean="0">
                <a:latin typeface="华文新魏" pitchFamily="2" charset="-122"/>
                <a:ea typeface="华文新魏" pitchFamily="2" charset="-122"/>
              </a:rPr>
              <a:t>对于武汉市农业局曝光的做法，三亚市农业部门表示了“特别的不理解”，认为兄弟单位这次的做法“太不够朋友”，不仅没有给三亚市留面子，也没有给农业部留面子，这等于是搬起石头砸自己的脚。按照通常做法只限于内部通告，这已经是业内的“潜规则”。</a:t>
            </a:r>
          </a:p>
          <a:p>
            <a:pPr marL="274320" indent="-274320" fontAlgn="auto">
              <a:spcBef>
                <a:spcPct val="50000"/>
              </a:spcBef>
              <a:spcAft>
                <a:spcPts val="0"/>
              </a:spcAft>
              <a:buClr>
                <a:schemeClr val="accent3"/>
              </a:buClr>
              <a:buFont typeface="Wingdings 2"/>
              <a:buChar char=""/>
              <a:defRPr/>
            </a:pPr>
            <a:r>
              <a:rPr lang="zh-CN" altLang="en-US" sz="2800" b="1" dirty="0" smtClean="0">
                <a:latin typeface="华文新魏" pitchFamily="2" charset="-122"/>
                <a:ea typeface="华文新魏" pitchFamily="2" charset="-122"/>
              </a:rPr>
              <a:t>海南“毒”豇豆在各地被检出、销毁及禁销，引起海南当地震惊。农业部门分析，由于去年底海南气候阴湿，蔬菜虫害多，可能有农民使用高毒农药，不排除其它农产品也有禁用农药残留的可能性，但这只是少部分情况，并不代表所有的海南豇豆都有问题，希望消费者不要一棍子将海南主要的农产品豇豆打死。</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23850" y="773113"/>
            <a:ext cx="8064500" cy="1143000"/>
          </a:xfrm>
        </p:spPr>
        <p:txBody>
          <a:bodyPr/>
          <a:lstStyle/>
          <a:p>
            <a:r>
              <a:rPr lang="zh-CN" altLang="en-US" sz="3600" b="1" smtClean="0">
                <a:solidFill>
                  <a:srgbClr val="FFC000"/>
                </a:solidFill>
                <a:latin typeface="华文新魏" pitchFamily="2" charset="-122"/>
                <a:ea typeface="华文新魏" pitchFamily="2" charset="-122"/>
              </a:rPr>
              <a:t>海南‘毒’豇豆事件：农民的解释</a:t>
            </a:r>
            <a:endParaRPr lang="zh-CN" altLang="en-US" sz="3600" b="1" smtClean="0">
              <a:solidFill>
                <a:srgbClr val="FFC000"/>
              </a:solidFill>
            </a:endParaRPr>
          </a:p>
        </p:txBody>
      </p:sp>
      <p:sp>
        <p:nvSpPr>
          <p:cNvPr id="63491" name="Rectangle 3"/>
          <p:cNvSpPr>
            <a:spLocks noGrp="1" noChangeArrowheads="1"/>
          </p:cNvSpPr>
          <p:nvPr>
            <p:ph idx="1"/>
          </p:nvPr>
        </p:nvSpPr>
        <p:spPr>
          <a:xfrm>
            <a:off x="468313" y="2349500"/>
            <a:ext cx="8229600" cy="3805238"/>
          </a:xfrm>
        </p:spPr>
        <p:txBody>
          <a:bodyPr/>
          <a:lstStyle/>
          <a:p>
            <a:pPr>
              <a:lnSpc>
                <a:spcPct val="130000"/>
              </a:lnSpc>
              <a:spcBef>
                <a:spcPts val="2400"/>
              </a:spcBef>
            </a:pPr>
            <a:r>
              <a:rPr lang="zh-CN" altLang="en-US" sz="2800" b="1" smtClean="0">
                <a:latin typeface="华文新魏" pitchFamily="2" charset="-122"/>
                <a:ea typeface="华文新魏" pitchFamily="2" charset="-122"/>
              </a:rPr>
              <a:t>豇豆收购价格高，但种植风险大，特别是钻心虫和豆荚螟比较难防。由于冬季三亚天气稳定，病虫害也特别多，一般情况下每隔一周打一次药，</a:t>
            </a:r>
            <a:r>
              <a:rPr lang="zh-CN" altLang="en-US" sz="2800" b="1" smtClean="0">
                <a:solidFill>
                  <a:srgbClr val="0070C0"/>
                </a:solidFill>
                <a:latin typeface="华文新魏" pitchFamily="2" charset="-122"/>
                <a:ea typeface="华文新魏" pitchFamily="2" charset="-122"/>
              </a:rPr>
              <a:t>很多人每隔三天就打一次药。一瓶低毒农药比高毒禁用农药贵</a:t>
            </a:r>
            <a:r>
              <a:rPr lang="en-US" altLang="zh-CN" sz="2800" b="1" smtClean="0">
                <a:solidFill>
                  <a:srgbClr val="0070C0"/>
                </a:solidFill>
                <a:latin typeface="华文新魏" pitchFamily="2" charset="-122"/>
                <a:ea typeface="华文新魏" pitchFamily="2" charset="-122"/>
              </a:rPr>
              <a:t>10</a:t>
            </a:r>
            <a:r>
              <a:rPr lang="zh-CN" altLang="en-US" sz="2800" b="1" smtClean="0">
                <a:solidFill>
                  <a:srgbClr val="0070C0"/>
                </a:solidFill>
                <a:latin typeface="华文新魏" pitchFamily="2" charset="-122"/>
                <a:ea typeface="华文新魏" pitchFamily="2" charset="-122"/>
              </a:rPr>
              <a:t>多元，</a:t>
            </a:r>
            <a:r>
              <a:rPr lang="zh-CN" altLang="en-US" sz="2800" b="1" smtClean="0">
                <a:latin typeface="华文新魏" pitchFamily="2" charset="-122"/>
                <a:ea typeface="华文新魏" pitchFamily="2" charset="-122"/>
              </a:rPr>
              <a:t>效果还不一定好。</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147050" cy="922337"/>
          </a:xfrm>
        </p:spPr>
        <p:txBody>
          <a:bodyPr/>
          <a:lstStyle/>
          <a:p>
            <a:r>
              <a:rPr lang="zh-CN" altLang="en-US" sz="4000" b="1" smtClean="0">
                <a:solidFill>
                  <a:srgbClr val="FFC000"/>
                </a:solidFill>
                <a:latin typeface="华文新魏" pitchFamily="2" charset="-122"/>
                <a:ea typeface="华文新魏" pitchFamily="2" charset="-122"/>
              </a:rPr>
              <a:t>海南‘毒’豇豆事件</a:t>
            </a:r>
            <a:r>
              <a:rPr lang="en-US" altLang="zh-CN" sz="4000" b="1" smtClean="0">
                <a:solidFill>
                  <a:srgbClr val="FFC000"/>
                </a:solidFill>
                <a:latin typeface="华文新魏" pitchFamily="2" charset="-122"/>
                <a:ea typeface="华文新魏" pitchFamily="2" charset="-122"/>
              </a:rPr>
              <a:t>:</a:t>
            </a:r>
            <a:r>
              <a:rPr lang="zh-CN" altLang="en-US" sz="4000" b="1" smtClean="0">
                <a:solidFill>
                  <a:srgbClr val="FFC000"/>
                </a:solidFill>
                <a:latin typeface="华文新魏" pitchFamily="2" charset="-122"/>
                <a:ea typeface="华文新魏" pitchFamily="2" charset="-122"/>
              </a:rPr>
              <a:t>后续措施</a:t>
            </a:r>
          </a:p>
        </p:txBody>
      </p:sp>
      <p:sp>
        <p:nvSpPr>
          <p:cNvPr id="64515" name="Rectangle 3"/>
          <p:cNvSpPr>
            <a:spLocks noGrp="1" noChangeArrowheads="1"/>
          </p:cNvSpPr>
          <p:nvPr>
            <p:ph idx="1"/>
          </p:nvPr>
        </p:nvSpPr>
        <p:spPr>
          <a:xfrm>
            <a:off x="285750" y="1484313"/>
            <a:ext cx="8501063" cy="5016500"/>
          </a:xfrm>
        </p:spPr>
        <p:txBody>
          <a:bodyPr/>
          <a:lstStyle/>
          <a:p>
            <a:pPr>
              <a:lnSpc>
                <a:spcPct val="90000"/>
              </a:lnSpc>
              <a:spcBef>
                <a:spcPct val="0"/>
              </a:spcBef>
            </a:pPr>
            <a:r>
              <a:rPr lang="zh-CN" altLang="en-US" sz="2800" b="1" smtClean="0">
                <a:solidFill>
                  <a:srgbClr val="0070C0"/>
                </a:solidFill>
                <a:latin typeface="华文新魏" pitchFamily="2" charset="-122"/>
                <a:ea typeface="华文新魏" pitchFamily="2" charset="-122"/>
              </a:rPr>
              <a:t>海南：</a:t>
            </a:r>
            <a:r>
              <a:rPr lang="zh-CN" altLang="en-US" sz="2800" b="1" smtClean="0">
                <a:latin typeface="华文新魏" pitchFamily="2" charset="-122"/>
                <a:ea typeface="华文新魏" pitchFamily="2" charset="-122"/>
              </a:rPr>
              <a:t>（</a:t>
            </a:r>
            <a:r>
              <a:rPr lang="en-US" altLang="zh-CN" sz="2800" b="1" smtClean="0">
                <a:latin typeface="华文新魏" pitchFamily="2" charset="-122"/>
                <a:ea typeface="华文新魏" pitchFamily="2" charset="-122"/>
              </a:rPr>
              <a:t>1</a:t>
            </a:r>
            <a:r>
              <a:rPr lang="zh-CN" altLang="en-US" sz="2800" b="1" smtClean="0">
                <a:latin typeface="华文新魏" pitchFamily="2" charset="-122"/>
                <a:ea typeface="华文新魏" pitchFamily="2" charset="-122"/>
              </a:rPr>
              <a:t>）采取应急措施，严格执行准出制度，对所有出岛的瓜菜进行检测，合格后才颁发安全质量检测证，并在进入销地的农贸市场时出具。（</a:t>
            </a:r>
            <a:r>
              <a:rPr lang="en-US" altLang="zh-CN" sz="2800" b="1" smtClean="0">
                <a:latin typeface="华文新魏" pitchFamily="2" charset="-122"/>
                <a:ea typeface="华文新魏" pitchFamily="2" charset="-122"/>
              </a:rPr>
              <a:t>2</a:t>
            </a:r>
            <a:r>
              <a:rPr lang="zh-CN" altLang="en-US" sz="2800" b="1" smtClean="0">
                <a:latin typeface="华文新魏" pitchFamily="2" charset="-122"/>
                <a:ea typeface="华文新魏" pitchFamily="2" charset="-122"/>
              </a:rPr>
              <a:t>）严查农资市场，必须按国家规定销售农药和化肥，否则坚决予以取缔。（</a:t>
            </a:r>
            <a:r>
              <a:rPr lang="en-US" altLang="zh-CN" sz="2800" b="1" smtClean="0">
                <a:latin typeface="华文新魏" pitchFamily="2" charset="-122"/>
                <a:ea typeface="华文新魏" pitchFamily="2" charset="-122"/>
              </a:rPr>
              <a:t>3</a:t>
            </a:r>
            <a:r>
              <a:rPr lang="zh-CN" altLang="en-US" sz="2800" b="1" smtClean="0">
                <a:latin typeface="华文新魏" pitchFamily="2" charset="-122"/>
                <a:ea typeface="华文新魏" pitchFamily="2" charset="-122"/>
              </a:rPr>
              <a:t>）努力治本，组织农业合作社，推行标准化生产，规模化经营，并开展安全用药培训和指导。</a:t>
            </a:r>
          </a:p>
          <a:p>
            <a:pPr>
              <a:lnSpc>
                <a:spcPct val="90000"/>
              </a:lnSpc>
              <a:spcBef>
                <a:spcPct val="0"/>
              </a:spcBef>
            </a:pPr>
            <a:r>
              <a:rPr lang="zh-CN" altLang="en-US" sz="2800" b="1" smtClean="0">
                <a:solidFill>
                  <a:srgbClr val="0070C0"/>
                </a:solidFill>
                <a:latin typeface="华文新魏" pitchFamily="2" charset="-122"/>
                <a:ea typeface="华文新魏" pitchFamily="2" charset="-122"/>
              </a:rPr>
              <a:t>农业部：</a:t>
            </a:r>
            <a:r>
              <a:rPr lang="zh-CN" altLang="en-US" sz="2800" b="1" smtClean="0">
                <a:latin typeface="华文新魏" pitchFamily="2" charset="-122"/>
                <a:ea typeface="华文新魏" pitchFamily="2" charset="-122"/>
              </a:rPr>
              <a:t>（</a:t>
            </a:r>
            <a:r>
              <a:rPr lang="en-US" altLang="zh-CN" sz="2800" b="1" smtClean="0">
                <a:latin typeface="华文新魏" pitchFamily="2" charset="-122"/>
                <a:ea typeface="华文新魏" pitchFamily="2" charset="-122"/>
              </a:rPr>
              <a:t>1</a:t>
            </a:r>
            <a:r>
              <a:rPr lang="zh-CN" altLang="en-US" sz="2800" b="1" smtClean="0">
                <a:latin typeface="华文新魏" pitchFamily="2" charset="-122"/>
                <a:ea typeface="华文新魏" pitchFamily="2" charset="-122"/>
              </a:rPr>
              <a:t>）</a:t>
            </a:r>
            <a:r>
              <a:rPr lang="en-US" altLang="zh-CN" sz="2800" b="1" smtClean="0">
                <a:latin typeface="华文新魏" pitchFamily="2" charset="-122"/>
                <a:ea typeface="华文新魏" pitchFamily="2" charset="-122"/>
              </a:rPr>
              <a:t>2/24</a:t>
            </a:r>
            <a:r>
              <a:rPr lang="zh-CN" altLang="en-US" sz="2800" b="1" smtClean="0">
                <a:latin typeface="华文新魏" pitchFamily="2" charset="-122"/>
                <a:ea typeface="华文新魏" pitchFamily="2" charset="-122"/>
              </a:rPr>
              <a:t>农业部发出紧急通知，要求各地切实加强蔬菜质量安全生产监督管理。（</a:t>
            </a:r>
            <a:r>
              <a:rPr lang="en-US" altLang="zh-CN" sz="2800" b="1" smtClean="0">
                <a:latin typeface="华文新魏" pitchFamily="2" charset="-122"/>
                <a:ea typeface="华文新魏" pitchFamily="2" charset="-122"/>
              </a:rPr>
              <a:t>2</a:t>
            </a:r>
            <a:r>
              <a:rPr lang="zh-CN" altLang="en-US" sz="2800" b="1" smtClean="0">
                <a:latin typeface="华文新魏" pitchFamily="2" charset="-122"/>
                <a:ea typeface="华文新魏" pitchFamily="2" charset="-122"/>
              </a:rPr>
              <a:t>）</a:t>
            </a:r>
            <a:r>
              <a:rPr lang="en-US" altLang="zh-CN" sz="2800" b="1" smtClean="0">
                <a:latin typeface="华文新魏" pitchFamily="2" charset="-122"/>
                <a:ea typeface="华文新魏" pitchFamily="2" charset="-122"/>
              </a:rPr>
              <a:t>4/22</a:t>
            </a:r>
            <a:r>
              <a:rPr lang="zh-CN" altLang="en-US" sz="2800" b="1" smtClean="0">
                <a:latin typeface="华文新魏" pitchFamily="2" charset="-122"/>
                <a:ea typeface="华文新魏" pitchFamily="2" charset="-122"/>
              </a:rPr>
              <a:t>农业部等十部门发出通知，要求加强农药监管，规范农药使用，严厉打击违法制售禁限用高毒农药行为。 </a:t>
            </a:r>
            <a:endParaRPr lang="en-US" altLang="zh-CN" sz="24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95288" y="476250"/>
            <a:ext cx="8229600" cy="868363"/>
          </a:xfrm>
        </p:spPr>
        <p:txBody>
          <a:bodyPr/>
          <a:lstStyle/>
          <a:p>
            <a:r>
              <a:rPr lang="zh-CN" altLang="en-US" b="1" smtClean="0">
                <a:solidFill>
                  <a:srgbClr val="FFC000"/>
                </a:solidFill>
                <a:latin typeface="华文新魏" pitchFamily="2" charset="-122"/>
                <a:ea typeface="华文新魏" pitchFamily="2" charset="-122"/>
              </a:rPr>
              <a:t>海南‘毒’豇豆事件：处理</a:t>
            </a:r>
            <a:endParaRPr lang="zh-CN" altLang="en-US" b="1" smtClean="0">
              <a:solidFill>
                <a:srgbClr val="FFC000"/>
              </a:solidFill>
            </a:endParaRPr>
          </a:p>
        </p:txBody>
      </p:sp>
      <p:sp>
        <p:nvSpPr>
          <p:cNvPr id="65539" name="Rectangle 3"/>
          <p:cNvSpPr>
            <a:spLocks noGrp="1" noChangeArrowheads="1"/>
          </p:cNvSpPr>
          <p:nvPr>
            <p:ph idx="1"/>
          </p:nvPr>
        </p:nvSpPr>
        <p:spPr>
          <a:xfrm>
            <a:off x="285750" y="1844675"/>
            <a:ext cx="8358188" cy="4513263"/>
          </a:xfrm>
        </p:spPr>
        <p:txBody>
          <a:bodyPr/>
          <a:lstStyle/>
          <a:p>
            <a:pPr>
              <a:lnSpc>
                <a:spcPct val="120000"/>
              </a:lnSpc>
              <a:spcBef>
                <a:spcPct val="50000"/>
              </a:spcBef>
            </a:pPr>
            <a:r>
              <a:rPr lang="zh-CN" altLang="en-US" sz="2800" b="1" smtClean="0">
                <a:solidFill>
                  <a:srgbClr val="0070C0"/>
                </a:solidFill>
                <a:latin typeface="华文新魏" pitchFamily="2" charset="-122"/>
                <a:ea typeface="华文新魏" pitchFamily="2" charset="-122"/>
              </a:rPr>
              <a:t>三亚市</a:t>
            </a:r>
            <a:r>
              <a:rPr lang="zh-CN" altLang="en-US" sz="2800" b="1" smtClean="0">
                <a:latin typeface="华文新魏" pitchFamily="2" charset="-122"/>
                <a:ea typeface="华文新魏" pitchFamily="2" charset="-122"/>
              </a:rPr>
              <a:t>对近期履职尽责不到位的相关</a:t>
            </a:r>
            <a:r>
              <a:rPr lang="en-US" altLang="zh-CN" sz="2800" b="1" smtClean="0">
                <a:solidFill>
                  <a:srgbClr val="0070C0"/>
                </a:solidFill>
                <a:latin typeface="华文新魏" pitchFamily="2" charset="-122"/>
                <a:ea typeface="华文新魏" pitchFamily="2" charset="-122"/>
              </a:rPr>
              <a:t>15</a:t>
            </a:r>
            <a:r>
              <a:rPr lang="zh-CN" altLang="en-US" sz="2800" b="1" smtClean="0">
                <a:solidFill>
                  <a:srgbClr val="0070C0"/>
                </a:solidFill>
                <a:latin typeface="华文新魏" pitchFamily="2" charset="-122"/>
                <a:ea typeface="华文新魏" pitchFamily="2" charset="-122"/>
              </a:rPr>
              <a:t>名责任人问责和处分</a:t>
            </a:r>
            <a:r>
              <a:rPr lang="zh-CN" altLang="en-US" sz="2800" b="1" smtClean="0">
                <a:latin typeface="华文新魏" pitchFamily="2" charset="-122"/>
                <a:ea typeface="华文新魏" pitchFamily="2" charset="-122"/>
              </a:rPr>
              <a:t>：全市通报批评、责令其在媒体上公开道歉、停职检查六个月、免职</a:t>
            </a:r>
          </a:p>
          <a:p>
            <a:pPr>
              <a:lnSpc>
                <a:spcPct val="120000"/>
              </a:lnSpc>
              <a:spcBef>
                <a:spcPct val="50000"/>
              </a:spcBef>
            </a:pPr>
            <a:r>
              <a:rPr lang="zh-CN" altLang="en-US" sz="2800" b="1" smtClean="0">
                <a:solidFill>
                  <a:srgbClr val="0070C0"/>
                </a:solidFill>
                <a:latin typeface="华文新魏" pitchFamily="2" charset="-122"/>
                <a:ea typeface="华文新魏" pitchFamily="2" charset="-122"/>
              </a:rPr>
              <a:t>海南省工商局对</a:t>
            </a:r>
            <a:r>
              <a:rPr lang="en-US" altLang="zh-CN" sz="2800" b="1" smtClean="0">
                <a:solidFill>
                  <a:srgbClr val="0070C0"/>
                </a:solidFill>
                <a:latin typeface="华文新魏" pitchFamily="2" charset="-122"/>
                <a:ea typeface="华文新魏" pitchFamily="2" charset="-122"/>
              </a:rPr>
              <a:t>19</a:t>
            </a:r>
            <a:r>
              <a:rPr lang="zh-CN" altLang="en-US" sz="2800" b="1" smtClean="0">
                <a:solidFill>
                  <a:srgbClr val="0070C0"/>
                </a:solidFill>
                <a:latin typeface="华文新魏" pitchFamily="2" charset="-122"/>
                <a:ea typeface="华文新魏" pitchFamily="2" charset="-122"/>
              </a:rPr>
              <a:t>名工商人员问责处分：</a:t>
            </a:r>
            <a:r>
              <a:rPr lang="zh-CN" altLang="en-US" sz="2800" b="1" smtClean="0">
                <a:latin typeface="华文新魏" pitchFamily="2" charset="-122"/>
                <a:ea typeface="华文新魏" pitchFamily="2" charset="-122"/>
              </a:rPr>
              <a:t>书面检查、在全系统通报批评、行政撤职、党内留党察看、免职、辞职、诫勉谈话、停职检查</a:t>
            </a:r>
            <a:r>
              <a:rPr lang="en-US" altLang="zh-CN" sz="2800" b="1" smtClean="0">
                <a:latin typeface="华文新魏" pitchFamily="2" charset="-122"/>
                <a:ea typeface="华文新魏" pitchFamily="2" charset="-122"/>
              </a:rPr>
              <a:t>6</a:t>
            </a:r>
            <a:r>
              <a:rPr lang="zh-CN" altLang="en-US" sz="2800" b="1" smtClean="0">
                <a:latin typeface="华文新魏" pitchFamily="2" charset="-122"/>
                <a:ea typeface="华文新魏" pitchFamily="2" charset="-122"/>
              </a:rPr>
              <a:t>个月等</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395288" y="404813"/>
            <a:ext cx="8229600" cy="863600"/>
          </a:xfrm>
        </p:spPr>
        <p:txBody>
          <a:bodyPr/>
          <a:lstStyle/>
          <a:p>
            <a:r>
              <a:rPr lang="zh-CN" altLang="en-US" b="1" smtClean="0">
                <a:solidFill>
                  <a:srgbClr val="FFC000"/>
                </a:solidFill>
              </a:rPr>
              <a:t>样品的代表性差</a:t>
            </a:r>
          </a:p>
        </p:txBody>
      </p:sp>
      <p:sp>
        <p:nvSpPr>
          <p:cNvPr id="3" name="内容占位符 2"/>
          <p:cNvSpPr>
            <a:spLocks noGrp="1"/>
          </p:cNvSpPr>
          <p:nvPr>
            <p:ph idx="1"/>
          </p:nvPr>
        </p:nvSpPr>
        <p:spPr>
          <a:xfrm>
            <a:off x="323850" y="1557338"/>
            <a:ext cx="8362950" cy="4824412"/>
          </a:xfrm>
        </p:spPr>
        <p:txBody>
          <a:bodyPr>
            <a:normAutofit/>
          </a:bodyPr>
          <a:lstStyle/>
          <a:p>
            <a:pPr marL="514350" indent="-514350" fontAlgn="auto">
              <a:lnSpc>
                <a:spcPts val="4200"/>
              </a:lnSpc>
              <a:spcAft>
                <a:spcPts val="0"/>
              </a:spcAft>
              <a:buClr>
                <a:schemeClr val="accent3"/>
              </a:buClr>
              <a:buSzPct val="100000"/>
              <a:buFont typeface="+mj-lt"/>
              <a:buAutoNum type="arabicPeriod"/>
              <a:defRPr/>
            </a:pPr>
            <a:r>
              <a:rPr lang="zh-CN" altLang="en-US" b="1" dirty="0" smtClean="0">
                <a:latin typeface="+mn-ea"/>
              </a:rPr>
              <a:t>由于农产品的生产环境和生产过程各种各样，一个样品很难代表</a:t>
            </a:r>
            <a:r>
              <a:rPr lang="zh-CN" altLang="en-US" b="1" dirty="0" smtClean="0">
                <a:solidFill>
                  <a:srgbClr val="0070C0"/>
                </a:solidFill>
                <a:latin typeface="+mn-ea"/>
              </a:rPr>
              <a:t>不同批次</a:t>
            </a:r>
            <a:r>
              <a:rPr lang="zh-CN" altLang="en-US" b="1" dirty="0" smtClean="0">
                <a:latin typeface="+mn-ea"/>
              </a:rPr>
              <a:t>的产品</a:t>
            </a:r>
            <a:endParaRPr lang="en-US" altLang="zh-CN" b="1" dirty="0" smtClean="0">
              <a:latin typeface="+mn-ea"/>
            </a:endParaRPr>
          </a:p>
          <a:p>
            <a:pPr marL="514350" indent="-514350" fontAlgn="auto">
              <a:lnSpc>
                <a:spcPts val="4200"/>
              </a:lnSpc>
              <a:spcAft>
                <a:spcPts val="0"/>
              </a:spcAft>
              <a:buClr>
                <a:schemeClr val="accent3"/>
              </a:buClr>
              <a:buSzPct val="100000"/>
              <a:buFont typeface="+mj-lt"/>
              <a:buAutoNum type="arabicPeriod"/>
              <a:defRPr/>
            </a:pPr>
            <a:r>
              <a:rPr lang="zh-CN" altLang="en-US" b="1" dirty="0" smtClean="0">
                <a:latin typeface="+mn-ea"/>
              </a:rPr>
              <a:t>与工业产品不同，即使是</a:t>
            </a:r>
            <a:r>
              <a:rPr lang="zh-CN" altLang="en-US" b="1" dirty="0" smtClean="0">
                <a:solidFill>
                  <a:srgbClr val="0070C0"/>
                </a:solidFill>
                <a:latin typeface="+mn-ea"/>
              </a:rPr>
              <a:t>同一批次</a:t>
            </a:r>
            <a:r>
              <a:rPr lang="zh-CN" altLang="en-US" b="1" dirty="0" smtClean="0">
                <a:latin typeface="+mn-ea"/>
              </a:rPr>
              <a:t>的产品，也会有</a:t>
            </a:r>
            <a:r>
              <a:rPr lang="zh-CN" altLang="en-US" b="1" dirty="0" smtClean="0">
                <a:solidFill>
                  <a:srgbClr val="0070C0"/>
                </a:solidFill>
                <a:latin typeface="+mn-ea"/>
              </a:rPr>
              <a:t>较大的变异</a:t>
            </a:r>
            <a:r>
              <a:rPr lang="zh-CN" altLang="en-US" b="1" dirty="0" smtClean="0">
                <a:latin typeface="+mn-ea"/>
              </a:rPr>
              <a:t>，特别是</a:t>
            </a:r>
            <a:r>
              <a:rPr lang="zh-CN" altLang="en-US" b="1" dirty="0" smtClean="0">
                <a:solidFill>
                  <a:srgbClr val="0070C0"/>
                </a:solidFill>
                <a:latin typeface="+mn-ea"/>
              </a:rPr>
              <a:t>个体比较大的产品</a:t>
            </a:r>
            <a:r>
              <a:rPr lang="zh-CN" altLang="en-US" b="1" dirty="0" smtClean="0">
                <a:latin typeface="+mn-ea"/>
              </a:rPr>
              <a:t>（如冬瓜、西瓜、大白菜等），取样的代表性会更差。</a:t>
            </a:r>
            <a:endParaRPr lang="en-US" altLang="zh-CN" b="1" dirty="0" smtClean="0">
              <a:latin typeface="+mn-ea"/>
            </a:endParaRPr>
          </a:p>
          <a:p>
            <a:pPr marL="514350" indent="-514350" fontAlgn="auto">
              <a:lnSpc>
                <a:spcPts val="4200"/>
              </a:lnSpc>
              <a:spcAft>
                <a:spcPts val="0"/>
              </a:spcAft>
              <a:buClr>
                <a:schemeClr val="accent3"/>
              </a:buClr>
              <a:buSzPct val="100000"/>
              <a:buFont typeface="+mj-lt"/>
              <a:buAutoNum type="arabicPeriod"/>
              <a:defRPr/>
            </a:pPr>
            <a:r>
              <a:rPr lang="zh-CN" altLang="en-US" b="1" dirty="0" smtClean="0">
                <a:latin typeface="+mn-ea"/>
              </a:rPr>
              <a:t>甚至于</a:t>
            </a:r>
            <a:r>
              <a:rPr lang="zh-CN" altLang="en-US" b="1" dirty="0" smtClean="0">
                <a:solidFill>
                  <a:srgbClr val="0070C0"/>
                </a:solidFill>
                <a:latin typeface="+mn-ea"/>
              </a:rPr>
              <a:t>同一个产品的不同部位</a:t>
            </a:r>
            <a:r>
              <a:rPr lang="zh-CN" altLang="en-US" b="1" dirty="0" smtClean="0">
                <a:latin typeface="+mn-ea"/>
              </a:rPr>
              <a:t>也会有明显差异，如大多数的农药残留在果实表面会明显高于内部果肉，在萝卜的茎顶端会明显高于根基端</a:t>
            </a:r>
            <a:endParaRPr lang="zh-CN" altLang="en-US" b="1" dirty="0">
              <a:latin typeface="+mn-ea"/>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457200"/>
            <a:ext cx="8458200" cy="955675"/>
          </a:xfrm>
        </p:spPr>
        <p:txBody>
          <a:bodyPr/>
          <a:lstStyle/>
          <a:p>
            <a:r>
              <a:rPr lang="en-US" altLang="zh-CN" sz="4000" b="1" smtClean="0"/>
              <a:t>2002</a:t>
            </a:r>
            <a:r>
              <a:rPr lang="zh-CN" altLang="en-US" sz="4000" b="1" smtClean="0"/>
              <a:t>年余杭甲胺磷中毒事件</a:t>
            </a:r>
          </a:p>
        </p:txBody>
      </p:sp>
      <p:sp>
        <p:nvSpPr>
          <p:cNvPr id="66563" name="Rectangle 3"/>
          <p:cNvSpPr>
            <a:spLocks noGrp="1" noChangeArrowheads="1"/>
          </p:cNvSpPr>
          <p:nvPr>
            <p:ph idx="1"/>
          </p:nvPr>
        </p:nvSpPr>
        <p:spPr>
          <a:xfrm>
            <a:off x="250825" y="1844675"/>
            <a:ext cx="8569325" cy="4824413"/>
          </a:xfrm>
        </p:spPr>
        <p:txBody>
          <a:bodyPr/>
          <a:lstStyle/>
          <a:p>
            <a:pPr>
              <a:lnSpc>
                <a:spcPct val="90000"/>
              </a:lnSpc>
            </a:pPr>
            <a:r>
              <a:rPr lang="zh-CN" altLang="en-US" sz="2400" b="1" smtClean="0">
                <a:latin typeface="华文新魏" pitchFamily="2" charset="-122"/>
                <a:ea typeface="华文新魏" pitchFamily="2" charset="-122"/>
              </a:rPr>
              <a:t>当事人：杭州市余杭区塘栖镇姚家坝村沈金标（</a:t>
            </a:r>
            <a:r>
              <a:rPr lang="en-US" altLang="zh-CN" sz="2400" b="1" smtClean="0">
                <a:latin typeface="华文新魏" pitchFamily="2" charset="-122"/>
                <a:ea typeface="华文新魏" pitchFamily="2" charset="-122"/>
              </a:rPr>
              <a:t>60</a:t>
            </a:r>
            <a:r>
              <a:rPr lang="zh-CN" altLang="en-US" sz="2400" b="1" smtClean="0">
                <a:latin typeface="华文新魏" pitchFamily="2" charset="-122"/>
                <a:ea typeface="华文新魏" pitchFamily="2" charset="-122"/>
              </a:rPr>
              <a:t>岁）</a:t>
            </a:r>
          </a:p>
          <a:p>
            <a:pPr>
              <a:lnSpc>
                <a:spcPct val="90000"/>
              </a:lnSpc>
            </a:pPr>
            <a:endParaRPr lang="zh-CN" altLang="en-US" sz="1200" b="1" smtClean="0">
              <a:latin typeface="华文新魏" pitchFamily="2" charset="-122"/>
              <a:ea typeface="华文新魏" pitchFamily="2" charset="-122"/>
            </a:endParaRPr>
          </a:p>
          <a:p>
            <a:pPr>
              <a:lnSpc>
                <a:spcPct val="90000"/>
              </a:lnSpc>
            </a:pPr>
            <a:r>
              <a:rPr lang="zh-CN" altLang="en-US" sz="2400" b="1" smtClean="0">
                <a:latin typeface="华文新魏" pitchFamily="2" charset="-122"/>
                <a:ea typeface="华文新魏" pitchFamily="2" charset="-122"/>
              </a:rPr>
              <a:t>事由：</a:t>
            </a:r>
            <a:r>
              <a:rPr lang="en-US" altLang="zh-CN" sz="2400" b="1" smtClean="0">
                <a:latin typeface="华文新魏" pitchFamily="2" charset="-122"/>
                <a:ea typeface="华文新魏" pitchFamily="2" charset="-122"/>
              </a:rPr>
              <a:t>2002</a:t>
            </a:r>
            <a:r>
              <a:rPr lang="zh-CN" altLang="en-US" sz="2400" b="1" smtClean="0">
                <a:latin typeface="华文新魏" pitchFamily="2" charset="-122"/>
                <a:ea typeface="华文新魏" pitchFamily="2" charset="-122"/>
              </a:rPr>
              <a:t>年</a:t>
            </a:r>
            <a:r>
              <a:rPr lang="en-US" altLang="zh-CN" sz="2400" b="1" smtClean="0">
                <a:latin typeface="华文新魏" pitchFamily="2" charset="-122"/>
                <a:ea typeface="华文新魏" pitchFamily="2" charset="-122"/>
              </a:rPr>
              <a:t>6</a:t>
            </a:r>
            <a:r>
              <a:rPr lang="zh-CN" altLang="en-US" sz="2400" b="1" smtClean="0">
                <a:latin typeface="华文新魏" pitchFamily="2" charset="-122"/>
                <a:ea typeface="华文新魏" pitchFamily="2" charset="-122"/>
              </a:rPr>
              <a:t>月</a:t>
            </a:r>
            <a:r>
              <a:rPr lang="en-US" altLang="zh-CN" sz="2400" b="1" smtClean="0">
                <a:latin typeface="华文新魏" pitchFamily="2" charset="-122"/>
                <a:ea typeface="华文新魏" pitchFamily="2" charset="-122"/>
              </a:rPr>
              <a:t>22</a:t>
            </a:r>
            <a:r>
              <a:rPr lang="zh-CN" altLang="en-US" sz="2400" b="1" smtClean="0">
                <a:latin typeface="华文新魏" pitchFamily="2" charset="-122"/>
                <a:ea typeface="华文新魏" pitchFamily="2" charset="-122"/>
              </a:rPr>
              <a:t>日在空心菜地喷施甲胺磷</a:t>
            </a:r>
          </a:p>
          <a:p>
            <a:pPr>
              <a:lnSpc>
                <a:spcPct val="90000"/>
              </a:lnSpc>
              <a:buFontTx/>
              <a:buNone/>
            </a:pPr>
            <a:r>
              <a:rPr lang="zh-CN" altLang="en-US" sz="2400" b="1" smtClean="0">
                <a:latin typeface="华文新魏" pitchFamily="2" charset="-122"/>
                <a:ea typeface="华文新魏" pitchFamily="2" charset="-122"/>
              </a:rPr>
              <a:t>　      </a:t>
            </a:r>
            <a:r>
              <a:rPr lang="en-US" altLang="zh-CN" sz="2400" b="1" smtClean="0">
                <a:latin typeface="华文新魏" pitchFamily="2" charset="-122"/>
                <a:ea typeface="华文新魏" pitchFamily="2" charset="-122"/>
              </a:rPr>
              <a:t>2002</a:t>
            </a:r>
            <a:r>
              <a:rPr lang="zh-CN" altLang="en-US" sz="2400" b="1" smtClean="0">
                <a:latin typeface="华文新魏" pitchFamily="2" charset="-122"/>
                <a:ea typeface="华文新魏" pitchFamily="2" charset="-122"/>
              </a:rPr>
              <a:t>年</a:t>
            </a:r>
            <a:r>
              <a:rPr lang="en-US" altLang="zh-CN" sz="2400" b="1" smtClean="0">
                <a:latin typeface="华文新魏" pitchFamily="2" charset="-122"/>
                <a:ea typeface="华文新魏" pitchFamily="2" charset="-122"/>
              </a:rPr>
              <a:t>6</a:t>
            </a:r>
            <a:r>
              <a:rPr lang="zh-CN" altLang="en-US" sz="2400" b="1" smtClean="0">
                <a:latin typeface="华文新魏" pitchFamily="2" charset="-122"/>
                <a:ea typeface="华文新魏" pitchFamily="2" charset="-122"/>
              </a:rPr>
              <a:t>月</a:t>
            </a:r>
            <a:r>
              <a:rPr lang="en-US" altLang="zh-CN" sz="2400" b="1" smtClean="0">
                <a:latin typeface="华文新魏" pitchFamily="2" charset="-122"/>
                <a:ea typeface="华文新魏" pitchFamily="2" charset="-122"/>
              </a:rPr>
              <a:t>29</a:t>
            </a:r>
            <a:r>
              <a:rPr lang="zh-CN" altLang="en-US" sz="2400" b="1" smtClean="0">
                <a:latin typeface="华文新魏" pitchFamily="2" charset="-122"/>
                <a:ea typeface="华文新魏" pitchFamily="2" charset="-122"/>
              </a:rPr>
              <a:t>日将</a:t>
            </a:r>
            <a:r>
              <a:rPr lang="en-US" altLang="zh-CN" sz="2400" b="1" smtClean="0">
                <a:latin typeface="华文新魏" pitchFamily="2" charset="-122"/>
                <a:ea typeface="华文新魏" pitchFamily="2" charset="-122"/>
              </a:rPr>
              <a:t>11</a:t>
            </a:r>
            <a:r>
              <a:rPr lang="zh-CN" altLang="en-US" sz="2400" b="1" smtClean="0">
                <a:latin typeface="华文新魏" pitchFamily="2" charset="-122"/>
                <a:ea typeface="华文新魏" pitchFamily="2" charset="-122"/>
              </a:rPr>
              <a:t>把空心菜销售给公司职工</a:t>
            </a:r>
            <a:r>
              <a:rPr lang="en-US" altLang="zh-CN" sz="2400" b="1" smtClean="0">
                <a:latin typeface="华文新魏" pitchFamily="2" charset="-122"/>
                <a:ea typeface="华文新魏" pitchFamily="2" charset="-122"/>
              </a:rPr>
              <a:t>(</a:t>
            </a:r>
            <a:r>
              <a:rPr lang="zh-CN" altLang="en-US" sz="2400" b="1" smtClean="0">
                <a:latin typeface="华文新魏" pitchFamily="2" charset="-122"/>
                <a:ea typeface="华文新魏" pitchFamily="2" charset="-122"/>
              </a:rPr>
              <a:t>获</a:t>
            </a:r>
            <a:r>
              <a:rPr lang="en-US" altLang="zh-CN" sz="2400" b="1" smtClean="0">
                <a:latin typeface="华文新魏" pitchFamily="2" charset="-122"/>
                <a:ea typeface="华文新魏" pitchFamily="2" charset="-122"/>
              </a:rPr>
              <a:t>5.5</a:t>
            </a:r>
            <a:r>
              <a:rPr lang="zh-CN" altLang="en-US" sz="2400" b="1" smtClean="0">
                <a:latin typeface="华文新魏" pitchFamily="2" charset="-122"/>
                <a:ea typeface="华文新魏" pitchFamily="2" charset="-122"/>
              </a:rPr>
              <a:t>元</a:t>
            </a:r>
            <a:r>
              <a:rPr lang="en-US" altLang="zh-CN" sz="2400" b="1" smtClean="0">
                <a:latin typeface="华文新魏" pitchFamily="2" charset="-122"/>
                <a:ea typeface="华文新魏" pitchFamily="2" charset="-122"/>
              </a:rPr>
              <a:t>)</a:t>
            </a:r>
          </a:p>
          <a:p>
            <a:pPr>
              <a:lnSpc>
                <a:spcPct val="90000"/>
              </a:lnSpc>
              <a:buFontTx/>
              <a:buNone/>
            </a:pPr>
            <a:r>
              <a:rPr lang="en-US" altLang="zh-CN" sz="2400" b="1" smtClean="0">
                <a:latin typeface="华文新魏" pitchFamily="2" charset="-122"/>
                <a:ea typeface="华文新魏" pitchFamily="2" charset="-122"/>
              </a:rPr>
              <a:t>        </a:t>
            </a:r>
            <a:r>
              <a:rPr lang="zh-CN" altLang="en-US" sz="2400" b="1" smtClean="0">
                <a:latin typeface="华文新魏" pitchFamily="2" charset="-122"/>
                <a:ea typeface="华文新魏" pitchFamily="2" charset="-122"/>
              </a:rPr>
              <a:t>食用后</a:t>
            </a:r>
            <a:r>
              <a:rPr lang="en-US" altLang="zh-CN" sz="2400" b="1" smtClean="0">
                <a:latin typeface="华文新魏" pitchFamily="2" charset="-122"/>
                <a:ea typeface="华文新魏" pitchFamily="2" charset="-122"/>
              </a:rPr>
              <a:t>2</a:t>
            </a:r>
            <a:r>
              <a:rPr lang="zh-CN" altLang="en-US" sz="2400" b="1" smtClean="0">
                <a:latin typeface="华文新魏" pitchFamily="2" charset="-122"/>
                <a:ea typeface="华文新魏" pitchFamily="2" charset="-122"/>
              </a:rPr>
              <a:t>人中毒，凌某：轻微伤，俞某：轻伤（偏重）</a:t>
            </a:r>
            <a:endParaRPr lang="zh-CN" altLang="en-US" sz="1200" b="1" smtClean="0">
              <a:latin typeface="华文新魏" pitchFamily="2" charset="-122"/>
              <a:ea typeface="华文新魏" pitchFamily="2" charset="-122"/>
            </a:endParaRPr>
          </a:p>
          <a:p>
            <a:pPr>
              <a:lnSpc>
                <a:spcPct val="90000"/>
              </a:lnSpc>
            </a:pPr>
            <a:endParaRPr lang="zh-CN" altLang="en-US" sz="1200" b="1" smtClean="0">
              <a:latin typeface="华文新魏" pitchFamily="2" charset="-122"/>
              <a:ea typeface="华文新魏" pitchFamily="2" charset="-122"/>
            </a:endParaRPr>
          </a:p>
          <a:p>
            <a:pPr>
              <a:lnSpc>
                <a:spcPct val="90000"/>
              </a:lnSpc>
              <a:buFontTx/>
              <a:buNone/>
            </a:pPr>
            <a:endParaRPr lang="zh-CN" altLang="en-US" sz="1200" b="1" smtClean="0">
              <a:latin typeface="华文新魏" pitchFamily="2" charset="-122"/>
              <a:ea typeface="华文新魏" pitchFamily="2" charset="-122"/>
            </a:endParaRPr>
          </a:p>
          <a:p>
            <a:pPr>
              <a:lnSpc>
                <a:spcPct val="90000"/>
              </a:lnSpc>
            </a:pPr>
            <a:r>
              <a:rPr lang="zh-CN" altLang="en-US" sz="2400" b="1" smtClean="0">
                <a:latin typeface="华文新魏" pitchFamily="2" charset="-122"/>
                <a:ea typeface="华文新魏" pitchFamily="2" charset="-122"/>
              </a:rPr>
              <a:t>赔偿：由沈赔偿受害人 </a:t>
            </a:r>
            <a:r>
              <a:rPr lang="en-US" altLang="zh-CN" sz="2400" b="1" smtClean="0">
                <a:latin typeface="华文新魏" pitchFamily="2" charset="-122"/>
                <a:ea typeface="华文新魏" pitchFamily="2" charset="-122"/>
              </a:rPr>
              <a:t>8000</a:t>
            </a:r>
            <a:r>
              <a:rPr lang="zh-CN" altLang="en-US" sz="2400" b="1" smtClean="0">
                <a:latin typeface="华文新魏" pitchFamily="2" charset="-122"/>
                <a:ea typeface="华文新魏" pitchFamily="2" charset="-122"/>
              </a:rPr>
              <a:t>元</a:t>
            </a:r>
          </a:p>
          <a:p>
            <a:pPr>
              <a:lnSpc>
                <a:spcPct val="90000"/>
              </a:lnSpc>
            </a:pPr>
            <a:endParaRPr lang="zh-CN" altLang="en-US" sz="1200" b="1" smtClean="0">
              <a:latin typeface="华文新魏" pitchFamily="2" charset="-122"/>
              <a:ea typeface="华文新魏" pitchFamily="2" charset="-122"/>
            </a:endParaRPr>
          </a:p>
          <a:p>
            <a:pPr>
              <a:lnSpc>
                <a:spcPct val="90000"/>
              </a:lnSpc>
            </a:pPr>
            <a:r>
              <a:rPr lang="zh-CN" altLang="en-US" sz="2400" b="1" smtClean="0">
                <a:latin typeface="华文新魏" pitchFamily="2" charset="-122"/>
                <a:ea typeface="华文新魏" pitchFamily="2" charset="-122"/>
              </a:rPr>
              <a:t>判决（</a:t>
            </a:r>
            <a:r>
              <a:rPr lang="en-US" altLang="zh-CN" sz="2400" b="1" smtClean="0">
                <a:latin typeface="华文新魏" pitchFamily="2" charset="-122"/>
                <a:ea typeface="华文新魏" pitchFamily="2" charset="-122"/>
              </a:rPr>
              <a:t>2003</a:t>
            </a:r>
            <a:r>
              <a:rPr lang="zh-CN" altLang="en-US" sz="2400" b="1" smtClean="0">
                <a:latin typeface="华文新魏" pitchFamily="2" charset="-122"/>
                <a:ea typeface="华文新魏" pitchFamily="2" charset="-122"/>
              </a:rPr>
              <a:t>年</a:t>
            </a:r>
            <a:r>
              <a:rPr lang="en-US" altLang="zh-CN" sz="2400" b="1" smtClean="0">
                <a:latin typeface="华文新魏" pitchFamily="2" charset="-122"/>
                <a:ea typeface="华文新魏" pitchFamily="2" charset="-122"/>
              </a:rPr>
              <a:t>3</a:t>
            </a:r>
            <a:r>
              <a:rPr lang="zh-CN" altLang="en-US" sz="2400" b="1" smtClean="0">
                <a:latin typeface="华文新魏" pitchFamily="2" charset="-122"/>
                <a:ea typeface="华文新魏" pitchFamily="2" charset="-122"/>
              </a:rPr>
              <a:t>月</a:t>
            </a:r>
            <a:r>
              <a:rPr lang="en-US" altLang="zh-CN" sz="2400" b="1" smtClean="0">
                <a:latin typeface="华文新魏" pitchFamily="2" charset="-122"/>
                <a:ea typeface="华文新魏" pitchFamily="2" charset="-122"/>
              </a:rPr>
              <a:t>21</a:t>
            </a:r>
            <a:r>
              <a:rPr lang="zh-CN" altLang="en-US" sz="2400" b="1" smtClean="0">
                <a:latin typeface="华文新魏" pitchFamily="2" charset="-122"/>
                <a:ea typeface="华文新魏" pitchFamily="2" charset="-122"/>
              </a:rPr>
              <a:t>日余杭区人民法院）：</a:t>
            </a:r>
            <a:r>
              <a:rPr lang="en-US" altLang="zh-CN" sz="2400" b="1" smtClean="0">
                <a:latin typeface="华文新魏" pitchFamily="2" charset="-122"/>
                <a:ea typeface="华文新魏" pitchFamily="2" charset="-122"/>
              </a:rPr>
              <a:t>5</a:t>
            </a:r>
            <a:r>
              <a:rPr lang="zh-CN" altLang="en-US" sz="2400" b="1" smtClean="0">
                <a:latin typeface="华文新魏" pitchFamily="2" charset="-122"/>
                <a:ea typeface="华文新魏" pitchFamily="2" charset="-122"/>
              </a:rPr>
              <a:t>年（生产、销售有毒食品罪）</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8"/>
          <p:cNvSpPr>
            <a:spLocks noGrp="1"/>
          </p:cNvSpPr>
          <p:nvPr>
            <p:ph type="title"/>
          </p:nvPr>
        </p:nvSpPr>
        <p:spPr>
          <a:xfrm>
            <a:off x="468313" y="549275"/>
            <a:ext cx="8218487" cy="852488"/>
          </a:xfrm>
        </p:spPr>
        <p:txBody>
          <a:bodyPr/>
          <a:lstStyle/>
          <a:p>
            <a:r>
              <a:rPr lang="zh-CN" altLang="en-US" sz="4000" b="1" smtClean="0"/>
              <a:t>空心菜中的甲胺磷残留与风险分析</a:t>
            </a:r>
          </a:p>
        </p:txBody>
      </p:sp>
      <p:sp>
        <p:nvSpPr>
          <p:cNvPr id="3" name="内容占位符 2"/>
          <p:cNvSpPr>
            <a:spLocks noGrp="1"/>
          </p:cNvSpPr>
          <p:nvPr>
            <p:ph sz="half" idx="1"/>
          </p:nvPr>
        </p:nvSpPr>
        <p:spPr>
          <a:xfrm>
            <a:off x="457200" y="1700213"/>
            <a:ext cx="6635750" cy="1800225"/>
          </a:xfrm>
        </p:spPr>
        <p:txBody>
          <a:bodyPr>
            <a:normAutofit lnSpcReduction="10000"/>
          </a:bodyPr>
          <a:lstStyle/>
          <a:p>
            <a:pPr marL="274320" indent="-274320" fontAlgn="auto">
              <a:lnSpc>
                <a:spcPct val="90000"/>
              </a:lnSpc>
              <a:spcAft>
                <a:spcPts val="0"/>
              </a:spcAft>
              <a:buClr>
                <a:schemeClr val="accent3"/>
              </a:buClr>
              <a:buFont typeface="Wingdings 2"/>
              <a:buChar char=""/>
              <a:defRPr/>
            </a:pPr>
            <a:r>
              <a:rPr lang="zh-CN" altLang="en-US" sz="2800" b="1" dirty="0" smtClean="0">
                <a:latin typeface="华文新魏" pitchFamily="2" charset="-122"/>
                <a:ea typeface="华文新魏" pitchFamily="2" charset="-122"/>
              </a:rPr>
              <a:t>残留限量：</a:t>
            </a:r>
            <a:r>
              <a:rPr lang="en-US" altLang="zh-CN" sz="2800" b="1" dirty="0" smtClean="0">
                <a:latin typeface="华文新魏" pitchFamily="2" charset="-122"/>
                <a:ea typeface="华文新魏" pitchFamily="2" charset="-122"/>
              </a:rPr>
              <a:t>0.05mg/kg</a:t>
            </a:r>
          </a:p>
          <a:p>
            <a:pPr marL="274320" indent="-274320" fontAlgn="auto">
              <a:lnSpc>
                <a:spcPct val="90000"/>
              </a:lnSpc>
              <a:spcAft>
                <a:spcPts val="0"/>
              </a:spcAft>
              <a:buClr>
                <a:schemeClr val="accent3"/>
              </a:buClr>
              <a:buFont typeface="Wingdings 2"/>
              <a:buChar char=""/>
              <a:defRPr/>
            </a:pPr>
            <a:r>
              <a:rPr lang="zh-CN" altLang="en-US" sz="2800" b="1" dirty="0" smtClean="0">
                <a:latin typeface="华文新魏" pitchFamily="2" charset="-122"/>
                <a:ea typeface="华文新魏" pitchFamily="2" charset="-122"/>
              </a:rPr>
              <a:t>检测结果：沈家剩余空心菜 </a:t>
            </a:r>
            <a:r>
              <a:rPr lang="en-US" altLang="zh-CN" sz="2800" b="1" dirty="0" smtClean="0">
                <a:latin typeface="华文新魏" pitchFamily="2" charset="-122"/>
                <a:ea typeface="华文新魏" pitchFamily="2" charset="-122"/>
              </a:rPr>
              <a:t>33.6mg/kg</a:t>
            </a:r>
          </a:p>
          <a:p>
            <a:pPr marL="274320" indent="-274320" fontAlgn="auto">
              <a:lnSpc>
                <a:spcPct val="90000"/>
              </a:lnSpc>
              <a:spcAft>
                <a:spcPts val="0"/>
              </a:spcAft>
              <a:buClr>
                <a:schemeClr val="accent3"/>
              </a:buClr>
              <a:buFontTx/>
              <a:buNone/>
              <a:defRPr/>
            </a:pPr>
            <a:r>
              <a:rPr lang="zh-CN" altLang="en-US" sz="2800" b="1" dirty="0" smtClean="0">
                <a:latin typeface="华文新魏" pitchFamily="2" charset="-122"/>
                <a:ea typeface="华文新魏" pitchFamily="2" charset="-122"/>
              </a:rPr>
              <a:t>　 未收获空心菜 </a:t>
            </a:r>
            <a:r>
              <a:rPr lang="en-US" altLang="zh-CN" sz="2800" b="1" dirty="0" smtClean="0">
                <a:latin typeface="华文新魏" pitchFamily="2" charset="-122"/>
                <a:ea typeface="华文新魏" pitchFamily="2" charset="-122"/>
              </a:rPr>
              <a:t>79mg/kg</a:t>
            </a:r>
            <a:r>
              <a:rPr lang="zh-CN" altLang="en-US" sz="2800" b="1" dirty="0" smtClean="0">
                <a:latin typeface="华文新魏" pitchFamily="2" charset="-122"/>
                <a:ea typeface="华文新魏" pitchFamily="2" charset="-122"/>
              </a:rPr>
              <a:t>　</a:t>
            </a:r>
          </a:p>
          <a:p>
            <a:pPr marL="274320" indent="-274320" fontAlgn="auto">
              <a:lnSpc>
                <a:spcPct val="90000"/>
              </a:lnSpc>
              <a:spcAft>
                <a:spcPts val="0"/>
              </a:spcAft>
              <a:buClr>
                <a:schemeClr val="accent3"/>
              </a:buClr>
              <a:buFontTx/>
              <a:buNone/>
              <a:defRPr/>
            </a:pPr>
            <a:r>
              <a:rPr lang="zh-CN" altLang="en-US" sz="2800" b="1" dirty="0" smtClean="0">
                <a:latin typeface="华文新魏" pitchFamily="2" charset="-122"/>
                <a:ea typeface="华文新魏" pitchFamily="2" charset="-122"/>
              </a:rPr>
              <a:t>　 受害人血液 </a:t>
            </a:r>
            <a:r>
              <a:rPr lang="en-US" altLang="zh-CN" sz="2800" b="1" dirty="0" smtClean="0">
                <a:latin typeface="华文新魏" pitchFamily="2" charset="-122"/>
                <a:ea typeface="华文新魏" pitchFamily="2" charset="-122"/>
              </a:rPr>
              <a:t>+</a:t>
            </a:r>
            <a:r>
              <a:rPr lang="zh-CN" altLang="en-US" sz="2800" b="1" dirty="0" smtClean="0">
                <a:latin typeface="华文新魏" pitchFamily="2" charset="-122"/>
                <a:ea typeface="华文新魏" pitchFamily="2" charset="-122"/>
              </a:rPr>
              <a:t>（检出）</a:t>
            </a:r>
          </a:p>
          <a:p>
            <a:pPr marL="274320" indent="-274320" fontAlgn="auto">
              <a:spcAft>
                <a:spcPts val="0"/>
              </a:spcAft>
              <a:buClr>
                <a:schemeClr val="accent3"/>
              </a:buClr>
              <a:buFont typeface="Wingdings 2"/>
              <a:buChar char=""/>
              <a:defRPr/>
            </a:pPr>
            <a:endParaRPr lang="zh-CN" altLang="en-US" dirty="0"/>
          </a:p>
        </p:txBody>
      </p:sp>
      <p:graphicFrame>
        <p:nvGraphicFramePr>
          <p:cNvPr id="8" name="内容占位符 7"/>
          <p:cNvGraphicFramePr>
            <a:graphicFrameLocks noGrp="1"/>
          </p:cNvGraphicFramePr>
          <p:nvPr>
            <p:ph sz="half" idx="2"/>
          </p:nvPr>
        </p:nvGraphicFramePr>
        <p:xfrm>
          <a:off x="827088" y="3716338"/>
          <a:ext cx="7710916" cy="2755372"/>
        </p:xfrm>
        <a:graphic>
          <a:graphicData uri="http://schemas.openxmlformats.org/drawingml/2006/table">
            <a:tbl>
              <a:tblPr firstRow="1" bandRow="1">
                <a:tableStyleId>{5C22544A-7EE6-4342-B048-85BDC9FD1C3A}</a:tableStyleId>
              </a:tblPr>
              <a:tblGrid>
                <a:gridCol w="936104"/>
                <a:gridCol w="1296144"/>
                <a:gridCol w="1008112"/>
                <a:gridCol w="1008112"/>
                <a:gridCol w="1080120"/>
                <a:gridCol w="1191162"/>
                <a:gridCol w="1191162"/>
              </a:tblGrid>
              <a:tr h="432048">
                <a:tc rowSpan="2">
                  <a:txBody>
                    <a:bodyPr/>
                    <a:lstStyle/>
                    <a:p>
                      <a:pPr algn="ct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CN" altLang="en-US" sz="2000" b="1" dirty="0" smtClean="0">
                          <a:latin typeface="+mn-ea"/>
                          <a:ea typeface="+mn-ea"/>
                        </a:rPr>
                        <a:t>参考剂量</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CN" altLang="en-US" sz="2000" b="1" dirty="0" smtClean="0">
                          <a:latin typeface="+mn-ea"/>
                          <a:ea typeface="+mn-ea"/>
                        </a:rPr>
                        <a:t>残留量</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CN" altLang="en-US" sz="2000" b="1" dirty="0" smtClean="0">
                          <a:latin typeface="+mn-ea"/>
                          <a:ea typeface="+mn-ea"/>
                        </a:rPr>
                        <a:t>临界消费量</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2">
                  <a:txBody>
                    <a:bodyPr/>
                    <a:lstStyle/>
                    <a:p>
                      <a:pPr algn="ctr"/>
                      <a:r>
                        <a:rPr lang="zh-CN" altLang="en-US" sz="2000" b="1" dirty="0" smtClean="0">
                          <a:latin typeface="+mn-ea"/>
                          <a:ea typeface="+mn-ea"/>
                        </a:rPr>
                        <a:t>风险商</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43204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sz="2000" b="1" dirty="0" smtClean="0">
                          <a:latin typeface="+mn-ea"/>
                          <a:ea typeface="+mn-ea"/>
                        </a:rPr>
                        <a:t>30-44</a:t>
                      </a:r>
                      <a:r>
                        <a:rPr lang="zh-CN" altLang="en-US" sz="2000" b="1" dirty="0" smtClean="0">
                          <a:latin typeface="+mn-ea"/>
                          <a:ea typeface="+mn-ea"/>
                        </a:rPr>
                        <a:t>岁</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4-6</a:t>
                      </a:r>
                      <a:r>
                        <a:rPr lang="zh-CN" altLang="en-US" sz="2000" b="1" dirty="0" smtClean="0">
                          <a:latin typeface="+mn-ea"/>
                          <a:ea typeface="+mn-ea"/>
                        </a:rPr>
                        <a:t>岁</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30-44</a:t>
                      </a:r>
                      <a:r>
                        <a:rPr lang="zh-CN" altLang="en-US" sz="2000" b="1" dirty="0" smtClean="0">
                          <a:latin typeface="+mn-ea"/>
                          <a:ea typeface="+mn-ea"/>
                        </a:rPr>
                        <a:t>岁</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4-6</a:t>
                      </a:r>
                      <a:r>
                        <a:rPr lang="zh-CN" altLang="en-US" sz="2000" b="1" dirty="0" smtClean="0">
                          <a:latin typeface="+mn-ea"/>
                          <a:ea typeface="+mn-ea"/>
                        </a:rPr>
                        <a:t>岁</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819">
                <a:tc>
                  <a:txBody>
                    <a:bodyPr/>
                    <a:lstStyle/>
                    <a:p>
                      <a:pPr algn="ctr"/>
                      <a:r>
                        <a:rPr lang="zh-CN" altLang="en-US" sz="2000" b="1" dirty="0" smtClean="0">
                          <a:latin typeface="+mn-ea"/>
                          <a:ea typeface="+mn-ea"/>
                        </a:rPr>
                        <a:t>急性</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0.01</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33.6</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18g</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4.9g</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16.3</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32.6</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819">
                <a:tc>
                  <a:txBody>
                    <a:bodyPr/>
                    <a:lstStyle/>
                    <a:p>
                      <a:pPr algn="ctr"/>
                      <a:endParaRPr lang="zh-CN" altLang="en-US" sz="2000" b="1">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79.0</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7.6</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2.1g</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38.3</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76.7</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819">
                <a:tc>
                  <a:txBody>
                    <a:bodyPr/>
                    <a:lstStyle/>
                    <a:p>
                      <a:pPr algn="ctr"/>
                      <a:r>
                        <a:rPr lang="zh-CN" altLang="en-US" sz="2000" b="1" dirty="0" smtClean="0">
                          <a:latin typeface="+mn-ea"/>
                          <a:ea typeface="+mn-ea"/>
                        </a:rPr>
                        <a:t>慢性</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0.004</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33.6</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7.1g</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2.0g</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40.1</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81.5</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819">
                <a:tc>
                  <a:txBody>
                    <a:bodyPr/>
                    <a:lstStyle/>
                    <a:p>
                      <a:pPr algn="ct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79.0</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3.0g</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0.8g</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95.7</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mn-ea"/>
                          <a:ea typeface="+mn-ea"/>
                        </a:rPr>
                        <a:t>191.6</a:t>
                      </a:r>
                      <a:endParaRPr lang="zh-CN" altLang="en-US" sz="2000" b="1" dirty="0">
                        <a:latin typeface="+mn-ea"/>
                        <a:ea typeface="+mn-ea"/>
                      </a:endParaRPr>
                    </a:p>
                  </a:txBody>
                  <a:tcPr marL="49243" marR="492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椭圆形标注 9"/>
          <p:cNvSpPr/>
          <p:nvPr/>
        </p:nvSpPr>
        <p:spPr>
          <a:xfrm>
            <a:off x="7235825" y="2708275"/>
            <a:ext cx="1908175" cy="792163"/>
          </a:xfrm>
          <a:prstGeom prst="wedgeEllipseCallout">
            <a:avLst>
              <a:gd name="adj1" fmla="val -25066"/>
              <a:gd name="adj2" fmla="val 14330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rgbClr val="0070C0"/>
                </a:solidFill>
                <a:latin typeface="+mn-ea"/>
              </a:rPr>
              <a:t>体重</a:t>
            </a:r>
            <a:r>
              <a:rPr lang="en-US" altLang="zh-CN" b="1" dirty="0">
                <a:solidFill>
                  <a:srgbClr val="0070C0"/>
                </a:solidFill>
                <a:latin typeface="+mn-ea"/>
              </a:rPr>
              <a:t>16.5kg</a:t>
            </a:r>
          </a:p>
          <a:p>
            <a:pPr algn="ctr" fontAlgn="auto">
              <a:spcBef>
                <a:spcPts val="0"/>
              </a:spcBef>
              <a:spcAft>
                <a:spcPts val="0"/>
              </a:spcAft>
              <a:defRPr/>
            </a:pPr>
            <a:r>
              <a:rPr lang="zh-CN" altLang="en-US" b="1" dirty="0">
                <a:solidFill>
                  <a:srgbClr val="0070C0"/>
                </a:solidFill>
                <a:latin typeface="+mn-ea"/>
              </a:rPr>
              <a:t>蔬菜</a:t>
            </a:r>
            <a:r>
              <a:rPr lang="en-US" altLang="zh-CN" b="1" dirty="0">
                <a:solidFill>
                  <a:srgbClr val="0070C0"/>
                </a:solidFill>
                <a:latin typeface="+mn-ea"/>
              </a:rPr>
              <a:t>160.1g</a:t>
            </a:r>
            <a:endParaRPr lang="zh-CN" altLang="en-US" b="1" dirty="0">
              <a:solidFill>
                <a:srgbClr val="0070C0"/>
              </a:solidFill>
              <a:latin typeface="+mn-ea"/>
            </a:endParaRPr>
          </a:p>
        </p:txBody>
      </p:sp>
      <p:sp>
        <p:nvSpPr>
          <p:cNvPr id="11" name="椭圆形标注 10"/>
          <p:cNvSpPr/>
          <p:nvPr/>
        </p:nvSpPr>
        <p:spPr>
          <a:xfrm>
            <a:off x="5076825" y="2781300"/>
            <a:ext cx="1906588" cy="792163"/>
          </a:xfrm>
          <a:prstGeom prst="wedgeEllipseCallout">
            <a:avLst>
              <a:gd name="adj1" fmla="val 26861"/>
              <a:gd name="adj2" fmla="val 13176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rgbClr val="0070C0"/>
                </a:solidFill>
                <a:latin typeface="+mn-ea"/>
              </a:rPr>
              <a:t>体重</a:t>
            </a:r>
            <a:r>
              <a:rPr lang="en-US" altLang="zh-CN" b="1" dirty="0">
                <a:solidFill>
                  <a:srgbClr val="0070C0"/>
                </a:solidFill>
                <a:latin typeface="+mn-ea"/>
              </a:rPr>
              <a:t>60.3kg</a:t>
            </a:r>
          </a:p>
          <a:p>
            <a:pPr algn="ctr" fontAlgn="auto">
              <a:spcBef>
                <a:spcPts val="0"/>
              </a:spcBef>
              <a:spcAft>
                <a:spcPts val="0"/>
              </a:spcAft>
              <a:defRPr/>
            </a:pPr>
            <a:r>
              <a:rPr lang="zh-CN" altLang="en-US" b="1" dirty="0">
                <a:solidFill>
                  <a:srgbClr val="0070C0"/>
                </a:solidFill>
                <a:latin typeface="+mn-ea"/>
              </a:rPr>
              <a:t>蔬菜</a:t>
            </a:r>
            <a:r>
              <a:rPr lang="en-US" altLang="zh-CN" b="1" dirty="0">
                <a:solidFill>
                  <a:srgbClr val="0070C0"/>
                </a:solidFill>
                <a:latin typeface="+mn-ea"/>
              </a:rPr>
              <a:t>292.2g</a:t>
            </a:r>
            <a:endParaRPr lang="zh-CN" altLang="en-US" b="1" dirty="0">
              <a:solidFill>
                <a:srgbClr val="0070C0"/>
              </a:solidFill>
              <a:latin typeface="+mn-ea"/>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8"/>
          <p:cNvSpPr>
            <a:spLocks noGrp="1"/>
          </p:cNvSpPr>
          <p:nvPr>
            <p:ph type="title"/>
          </p:nvPr>
        </p:nvSpPr>
        <p:spPr>
          <a:xfrm>
            <a:off x="457200" y="203200"/>
            <a:ext cx="8218488" cy="777875"/>
          </a:xfrm>
        </p:spPr>
        <p:txBody>
          <a:bodyPr/>
          <a:lstStyle/>
          <a:p>
            <a:r>
              <a:rPr lang="zh-CN" altLang="en-US" sz="4000" b="1" smtClean="0">
                <a:solidFill>
                  <a:srgbClr val="FFC000"/>
                </a:solidFill>
              </a:rPr>
              <a:t>（三）农产品安全不可能是零风险</a:t>
            </a:r>
          </a:p>
        </p:txBody>
      </p:sp>
      <p:sp>
        <p:nvSpPr>
          <p:cNvPr id="68611" name="内容占位符 2"/>
          <p:cNvSpPr>
            <a:spLocks noGrp="1"/>
          </p:cNvSpPr>
          <p:nvPr>
            <p:ph sz="half" idx="1"/>
          </p:nvPr>
        </p:nvSpPr>
        <p:spPr>
          <a:xfrm>
            <a:off x="468313" y="1125538"/>
            <a:ext cx="8496300" cy="3240087"/>
          </a:xfrm>
        </p:spPr>
        <p:txBody>
          <a:bodyPr/>
          <a:lstStyle/>
          <a:p>
            <a:r>
              <a:rPr lang="zh-CN" altLang="en-US" b="1" smtClean="0"/>
              <a:t>农产品（食品）质量安全问题具有复杂性和长期性，将会伴随人类的整个发展史，风险管理只能降低风险，无法达到零风险</a:t>
            </a:r>
            <a:endParaRPr lang="en-US" altLang="zh-CN" b="1" smtClean="0"/>
          </a:p>
          <a:p>
            <a:r>
              <a:rPr lang="zh-CN" altLang="en-US" b="1" smtClean="0"/>
              <a:t>消费者、公众和媒体不应要求零风险</a:t>
            </a:r>
            <a:endParaRPr lang="en-US" altLang="zh-CN" b="1" smtClean="0"/>
          </a:p>
          <a:p>
            <a:r>
              <a:rPr lang="zh-CN" altLang="en-US" b="1" smtClean="0"/>
              <a:t>管理者不应提类似“确保安全”的目标，中国政府做不到，世界上的任何一个政府都做不到</a:t>
            </a:r>
            <a:endParaRPr lang="en-US" altLang="zh-CN" b="1" smtClean="0"/>
          </a:p>
          <a:p>
            <a:r>
              <a:rPr lang="zh-CN" altLang="en-US" b="1" smtClean="0"/>
              <a:t>增加透明度，不要唱高调，可增加公众的承受力</a:t>
            </a:r>
            <a:endParaRPr lang="en-US" altLang="zh-CN" b="1" smtClean="0"/>
          </a:p>
          <a:p>
            <a:endParaRPr lang="zh-CN" altLang="en-US" smtClean="0"/>
          </a:p>
        </p:txBody>
      </p:sp>
      <p:graphicFrame>
        <p:nvGraphicFramePr>
          <p:cNvPr id="12" name="内容占位符 11"/>
          <p:cNvGraphicFramePr>
            <a:graphicFrameLocks noGrp="1"/>
          </p:cNvGraphicFramePr>
          <p:nvPr>
            <p:ph sz="half" idx="2"/>
          </p:nvPr>
        </p:nvGraphicFramePr>
        <p:xfrm>
          <a:off x="611188" y="4475163"/>
          <a:ext cx="5256584" cy="2194560"/>
        </p:xfrm>
        <a:graphic>
          <a:graphicData uri="http://schemas.openxmlformats.org/drawingml/2006/table">
            <a:tbl>
              <a:tblPr firstRow="1" bandRow="1">
                <a:tableStyleId>{5C22544A-7EE6-4342-B048-85BDC9FD1C3A}</a:tableStyleId>
              </a:tblPr>
              <a:tblGrid>
                <a:gridCol w="1124694"/>
                <a:gridCol w="1968215"/>
                <a:gridCol w="2163675"/>
              </a:tblGrid>
              <a:tr h="370840">
                <a:tc>
                  <a:txBody>
                    <a:bodyPr/>
                    <a:lstStyle/>
                    <a:p>
                      <a:r>
                        <a:rPr lang="zh-CN" altLang="en-US" sz="2400" dirty="0" smtClean="0">
                          <a:latin typeface="+mn-ea"/>
                          <a:ea typeface="+mn-ea"/>
                        </a:rPr>
                        <a:t>国家</a:t>
                      </a:r>
                      <a:endParaRPr lang="zh-CN" altLang="en-US" sz="2400" dirty="0">
                        <a:latin typeface="+mn-ea"/>
                        <a:ea typeface="+mn-ea"/>
                      </a:endParaRPr>
                    </a:p>
                  </a:txBody>
                  <a:tcPr/>
                </a:tc>
                <a:tc>
                  <a:txBody>
                    <a:bodyPr/>
                    <a:lstStyle/>
                    <a:p>
                      <a:r>
                        <a:rPr lang="zh-CN" altLang="en-US" sz="2400" dirty="0" smtClean="0">
                          <a:latin typeface="+mn-ea"/>
                          <a:ea typeface="+mn-ea"/>
                        </a:rPr>
                        <a:t>汽车保有量</a:t>
                      </a:r>
                      <a:endParaRPr lang="en-US" altLang="zh-CN" sz="2400" dirty="0" smtClean="0">
                        <a:latin typeface="+mn-ea"/>
                        <a:ea typeface="+mn-ea"/>
                      </a:endParaRPr>
                    </a:p>
                    <a:p>
                      <a:r>
                        <a:rPr lang="zh-CN" altLang="en-US" sz="2400" dirty="0" smtClean="0">
                          <a:latin typeface="+mn-ea"/>
                          <a:ea typeface="+mn-ea"/>
                        </a:rPr>
                        <a:t>（万辆）</a:t>
                      </a:r>
                      <a:endParaRPr lang="zh-CN" altLang="en-US" sz="2400" dirty="0">
                        <a:latin typeface="+mn-ea"/>
                        <a:ea typeface="+mn-ea"/>
                      </a:endParaRPr>
                    </a:p>
                  </a:txBody>
                  <a:tcPr/>
                </a:tc>
                <a:tc>
                  <a:txBody>
                    <a:bodyPr/>
                    <a:lstStyle/>
                    <a:p>
                      <a:r>
                        <a:rPr lang="en-US" altLang="zh-CN" sz="2400" dirty="0" smtClean="0">
                          <a:latin typeface="+mn-ea"/>
                          <a:ea typeface="+mn-ea"/>
                        </a:rPr>
                        <a:t>2011</a:t>
                      </a:r>
                      <a:r>
                        <a:rPr lang="zh-CN" altLang="en-US" sz="2400" dirty="0" smtClean="0">
                          <a:latin typeface="+mn-ea"/>
                          <a:ea typeface="+mn-ea"/>
                        </a:rPr>
                        <a:t>年车祸死亡人数</a:t>
                      </a:r>
                      <a:endParaRPr lang="zh-CN" altLang="en-US" sz="2400" dirty="0">
                        <a:latin typeface="+mn-ea"/>
                        <a:ea typeface="+mn-ea"/>
                      </a:endParaRPr>
                    </a:p>
                  </a:txBody>
                  <a:tcPr/>
                </a:tc>
              </a:tr>
              <a:tr h="370840">
                <a:tc>
                  <a:txBody>
                    <a:bodyPr/>
                    <a:lstStyle/>
                    <a:p>
                      <a:r>
                        <a:rPr lang="zh-CN" altLang="en-US" sz="2400" dirty="0" smtClean="0">
                          <a:latin typeface="+mn-ea"/>
                          <a:ea typeface="+mn-ea"/>
                        </a:rPr>
                        <a:t>中国</a:t>
                      </a:r>
                      <a:endParaRPr lang="zh-CN" altLang="en-US" sz="2400" dirty="0">
                        <a:latin typeface="+mn-ea"/>
                        <a:ea typeface="+mn-ea"/>
                      </a:endParaRPr>
                    </a:p>
                  </a:txBody>
                  <a:tcPr/>
                </a:tc>
                <a:tc>
                  <a:txBody>
                    <a:bodyPr/>
                    <a:lstStyle/>
                    <a:p>
                      <a:r>
                        <a:rPr lang="en-US" altLang="zh-CN" sz="2400" dirty="0" smtClean="0">
                          <a:latin typeface="+mn-ea"/>
                          <a:ea typeface="+mn-ea"/>
                        </a:rPr>
                        <a:t>10400</a:t>
                      </a:r>
                      <a:endParaRPr lang="zh-CN" altLang="en-US" sz="2400" dirty="0">
                        <a:latin typeface="+mn-ea"/>
                        <a:ea typeface="+mn-ea"/>
                      </a:endParaRPr>
                    </a:p>
                  </a:txBody>
                  <a:tcPr/>
                </a:tc>
                <a:tc>
                  <a:txBody>
                    <a:bodyPr/>
                    <a:lstStyle/>
                    <a:p>
                      <a:r>
                        <a:rPr lang="en-US" altLang="zh-CN" sz="2400" dirty="0" smtClean="0">
                          <a:latin typeface="+mn-ea"/>
                          <a:ea typeface="+mn-ea"/>
                        </a:rPr>
                        <a:t>62000</a:t>
                      </a:r>
                      <a:endParaRPr lang="zh-CN" altLang="en-US" sz="2400" dirty="0">
                        <a:latin typeface="+mn-ea"/>
                        <a:ea typeface="+mn-ea"/>
                      </a:endParaRPr>
                    </a:p>
                  </a:txBody>
                  <a:tcPr/>
                </a:tc>
              </a:tr>
              <a:tr h="370840">
                <a:tc>
                  <a:txBody>
                    <a:bodyPr/>
                    <a:lstStyle/>
                    <a:p>
                      <a:r>
                        <a:rPr lang="zh-CN" altLang="en-US" sz="2400" dirty="0" smtClean="0">
                          <a:latin typeface="+mn-ea"/>
                          <a:ea typeface="+mn-ea"/>
                        </a:rPr>
                        <a:t>日本</a:t>
                      </a:r>
                      <a:endParaRPr lang="zh-CN" altLang="en-US" sz="2400" dirty="0">
                        <a:latin typeface="+mn-ea"/>
                        <a:ea typeface="+mn-ea"/>
                      </a:endParaRPr>
                    </a:p>
                  </a:txBody>
                  <a:tcPr/>
                </a:tc>
                <a:tc>
                  <a:txBody>
                    <a:bodyPr/>
                    <a:lstStyle/>
                    <a:p>
                      <a:r>
                        <a:rPr lang="en-US" altLang="zh-CN" sz="2400" dirty="0" smtClean="0">
                          <a:latin typeface="+mn-ea"/>
                          <a:ea typeface="+mn-ea"/>
                        </a:rPr>
                        <a:t>7000</a:t>
                      </a:r>
                      <a:endParaRPr lang="zh-CN" altLang="en-US" sz="2400" dirty="0">
                        <a:latin typeface="+mn-ea"/>
                        <a:ea typeface="+mn-ea"/>
                      </a:endParaRPr>
                    </a:p>
                  </a:txBody>
                  <a:tcPr/>
                </a:tc>
                <a:tc>
                  <a:txBody>
                    <a:bodyPr/>
                    <a:lstStyle/>
                    <a:p>
                      <a:r>
                        <a:rPr lang="en-US" altLang="zh-CN" sz="2400" dirty="0" smtClean="0">
                          <a:latin typeface="+mn-ea"/>
                          <a:ea typeface="+mn-ea"/>
                        </a:rPr>
                        <a:t>4611</a:t>
                      </a:r>
                      <a:endParaRPr lang="zh-CN" altLang="en-US" sz="2400" dirty="0">
                        <a:latin typeface="+mn-ea"/>
                        <a:ea typeface="+mn-ea"/>
                      </a:endParaRPr>
                    </a:p>
                  </a:txBody>
                  <a:tcPr/>
                </a:tc>
              </a:tr>
              <a:tr h="370840">
                <a:tc>
                  <a:txBody>
                    <a:bodyPr/>
                    <a:lstStyle/>
                    <a:p>
                      <a:r>
                        <a:rPr lang="zh-CN" altLang="en-US" sz="2400" dirty="0" smtClean="0">
                          <a:latin typeface="+mn-ea"/>
                          <a:ea typeface="+mn-ea"/>
                        </a:rPr>
                        <a:t>美国</a:t>
                      </a:r>
                      <a:endParaRPr lang="zh-CN" altLang="en-US" sz="2400" dirty="0">
                        <a:latin typeface="+mn-ea"/>
                        <a:ea typeface="+mn-ea"/>
                      </a:endParaRPr>
                    </a:p>
                  </a:txBody>
                  <a:tcPr/>
                </a:tc>
                <a:tc>
                  <a:txBody>
                    <a:bodyPr/>
                    <a:lstStyle/>
                    <a:p>
                      <a:r>
                        <a:rPr lang="en-US" altLang="zh-CN" sz="2400" dirty="0" smtClean="0">
                          <a:latin typeface="+mn-ea"/>
                          <a:ea typeface="+mn-ea"/>
                        </a:rPr>
                        <a:t>28500</a:t>
                      </a:r>
                      <a:endParaRPr lang="zh-CN" altLang="en-US" sz="2400" dirty="0">
                        <a:latin typeface="+mn-ea"/>
                        <a:ea typeface="+mn-ea"/>
                      </a:endParaRPr>
                    </a:p>
                  </a:txBody>
                  <a:tcPr/>
                </a:tc>
                <a:tc>
                  <a:txBody>
                    <a:bodyPr/>
                    <a:lstStyle/>
                    <a:p>
                      <a:r>
                        <a:rPr lang="en-US" altLang="zh-CN" sz="2400" dirty="0" smtClean="0">
                          <a:latin typeface="+mn-ea"/>
                          <a:ea typeface="+mn-ea"/>
                        </a:rPr>
                        <a:t>42000</a:t>
                      </a:r>
                      <a:endParaRPr lang="zh-CN" altLang="en-US" sz="2400" dirty="0">
                        <a:latin typeface="+mn-ea"/>
                        <a:ea typeface="+mn-ea"/>
                      </a:endParaRPr>
                    </a:p>
                  </a:txBody>
                  <a:tcPr/>
                </a:tc>
              </a:tr>
            </a:tbl>
          </a:graphicData>
        </a:graphic>
      </p:graphicFrame>
      <p:pic>
        <p:nvPicPr>
          <p:cNvPr id="68634" name="Picture 2" descr="mhtml:file://E:\manu\书稿\食品安全思考\资料\委员称我国交通事故死伤人数%20十年居世界第一.mht!http://images1.zj.com/news/2012/03/11/1331422783_882.jpg"/>
          <p:cNvPicPr>
            <a:picLocks noChangeAspect="1" noChangeArrowheads="1"/>
          </p:cNvPicPr>
          <p:nvPr/>
        </p:nvPicPr>
        <p:blipFill>
          <a:blip r:embed="rId2" cstate="print"/>
          <a:srcRect/>
          <a:stretch>
            <a:fillRect/>
          </a:stretch>
        </p:blipFill>
        <p:spPr bwMode="auto">
          <a:xfrm>
            <a:off x="6084888" y="4797425"/>
            <a:ext cx="28575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a:xfrm>
            <a:off x="323850" y="188913"/>
            <a:ext cx="8159750" cy="868362"/>
          </a:xfrm>
        </p:spPr>
        <p:txBody>
          <a:bodyPr/>
          <a:lstStyle/>
          <a:p>
            <a:r>
              <a:rPr lang="en-US" altLang="zh-CN" sz="4000" b="1" smtClean="0">
                <a:ea typeface="宋体" charset="-122"/>
              </a:rPr>
              <a:t>2011</a:t>
            </a:r>
            <a:r>
              <a:rPr lang="zh-CN" altLang="en-US" sz="4000" b="1" smtClean="0">
                <a:ea typeface="宋体" charset="-122"/>
              </a:rPr>
              <a:t>年德国肠出血性大肠杆菌疫情</a:t>
            </a:r>
          </a:p>
        </p:txBody>
      </p:sp>
      <p:sp>
        <p:nvSpPr>
          <p:cNvPr id="69635" name="内容占位符 2"/>
          <p:cNvSpPr>
            <a:spLocks noGrp="1"/>
          </p:cNvSpPr>
          <p:nvPr>
            <p:ph idx="1"/>
          </p:nvPr>
        </p:nvSpPr>
        <p:spPr>
          <a:xfrm>
            <a:off x="323850" y="1295400"/>
            <a:ext cx="8374063" cy="1628775"/>
          </a:xfrm>
        </p:spPr>
        <p:txBody>
          <a:bodyPr/>
          <a:lstStyle/>
          <a:p>
            <a:r>
              <a:rPr lang="en-US" altLang="zh-CN" sz="2800" smtClean="0">
                <a:solidFill>
                  <a:srgbClr val="000000"/>
                </a:solidFill>
              </a:rPr>
              <a:t>5</a:t>
            </a:r>
            <a:r>
              <a:rPr lang="zh-CN" altLang="en-US" sz="2800" smtClean="0">
                <a:solidFill>
                  <a:srgbClr val="000000"/>
                </a:solidFill>
              </a:rPr>
              <a:t>月德国始发，欧洲多国也陆续发现相关病例</a:t>
            </a:r>
            <a:endParaRPr lang="en-US" altLang="zh-CN" sz="2800" smtClean="0">
              <a:solidFill>
                <a:srgbClr val="000000"/>
              </a:solidFill>
            </a:endParaRPr>
          </a:p>
          <a:p>
            <a:r>
              <a:rPr lang="zh-CN" altLang="en-US" sz="2800" smtClean="0">
                <a:solidFill>
                  <a:srgbClr val="000000"/>
                </a:solidFill>
              </a:rPr>
              <a:t>传染源：西班牙南部的黄瓜→德国北部一家有机农场生产的豆芽→埃及葫芦巴种子</a:t>
            </a:r>
            <a:endParaRPr lang="en-US" altLang="zh-CN" sz="2800" smtClean="0">
              <a:solidFill>
                <a:srgbClr val="000000"/>
              </a:solidFill>
            </a:endParaRPr>
          </a:p>
        </p:txBody>
      </p:sp>
      <p:sp>
        <p:nvSpPr>
          <p:cNvPr id="69636" name="AutoShape 4" descr="http://t1.baidu.com/it/u=2291892139,534014354&amp;fm=23&amp;gp=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latin typeface="Constantia" pitchFamily="18" charset="0"/>
            </a:endParaRPr>
          </a:p>
        </p:txBody>
      </p:sp>
      <p:pic>
        <p:nvPicPr>
          <p:cNvPr id="69637" name="内容占位符 6" descr="1299853_982000_2345看图王.jpg"/>
          <p:cNvPicPr>
            <a:picLocks noChangeAspect="1"/>
          </p:cNvPicPr>
          <p:nvPr/>
        </p:nvPicPr>
        <p:blipFill>
          <a:blip r:embed="rId2" cstate="print"/>
          <a:srcRect/>
          <a:stretch>
            <a:fillRect/>
          </a:stretch>
        </p:blipFill>
        <p:spPr bwMode="auto">
          <a:xfrm>
            <a:off x="2438400" y="2781300"/>
            <a:ext cx="5997575" cy="400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a:xfrm>
            <a:off x="152400" y="274638"/>
            <a:ext cx="8020050" cy="792162"/>
          </a:xfrm>
        </p:spPr>
        <p:txBody>
          <a:bodyPr/>
          <a:lstStyle/>
          <a:p>
            <a:r>
              <a:rPr lang="en-US" altLang="zh-CN" sz="4000" b="1" smtClean="0">
                <a:ea typeface="宋体" charset="-122"/>
              </a:rPr>
              <a:t>2012</a:t>
            </a:r>
            <a:r>
              <a:rPr lang="zh-CN" altLang="en-US" sz="4000" b="1" smtClean="0">
                <a:ea typeface="宋体" charset="-122"/>
              </a:rPr>
              <a:t>年</a:t>
            </a:r>
            <a:r>
              <a:rPr lang="en-US" altLang="zh-CN" sz="4000" b="1" smtClean="0">
                <a:ea typeface="宋体" charset="-122"/>
              </a:rPr>
              <a:t>9</a:t>
            </a:r>
            <a:r>
              <a:rPr lang="zh-CN" altLang="en-US" sz="4000" b="1" smtClean="0">
                <a:ea typeface="宋体" charset="-122"/>
              </a:rPr>
              <a:t>月德国诺如病毒疫情爆发</a:t>
            </a:r>
          </a:p>
        </p:txBody>
      </p:sp>
      <p:sp>
        <p:nvSpPr>
          <p:cNvPr id="70659" name="内容占位符 2"/>
          <p:cNvSpPr>
            <a:spLocks noGrp="1"/>
          </p:cNvSpPr>
          <p:nvPr>
            <p:ph idx="1"/>
          </p:nvPr>
        </p:nvSpPr>
        <p:spPr>
          <a:xfrm>
            <a:off x="468313" y="1196975"/>
            <a:ext cx="8147050" cy="1223963"/>
          </a:xfrm>
        </p:spPr>
        <p:txBody>
          <a:bodyPr/>
          <a:lstStyle/>
          <a:p>
            <a:pPr>
              <a:lnSpc>
                <a:spcPts val="3600"/>
              </a:lnSpc>
            </a:pPr>
            <a:r>
              <a:rPr lang="en-US" altLang="zh-CN" sz="2800" b="1" smtClean="0">
                <a:solidFill>
                  <a:srgbClr val="000000"/>
                </a:solidFill>
              </a:rPr>
              <a:t>5</a:t>
            </a:r>
            <a:r>
              <a:rPr lang="zh-CN" altLang="en-US" sz="2800" b="1" smtClean="0">
                <a:solidFill>
                  <a:srgbClr val="000000"/>
                </a:solidFill>
              </a:rPr>
              <a:t>个联邦州，</a:t>
            </a:r>
            <a:r>
              <a:rPr lang="en-US" altLang="zh-CN" sz="2800" b="1" smtClean="0">
                <a:solidFill>
                  <a:srgbClr val="000000"/>
                </a:solidFill>
              </a:rPr>
              <a:t>390</a:t>
            </a:r>
            <a:r>
              <a:rPr lang="zh-CN" altLang="en-US" sz="2800" b="1" smtClean="0">
                <a:solidFill>
                  <a:srgbClr val="000000"/>
                </a:solidFill>
              </a:rPr>
              <a:t>个机构，约</a:t>
            </a:r>
            <a:r>
              <a:rPr lang="en-US" altLang="zh-CN" sz="2800" b="1" smtClean="0">
                <a:solidFill>
                  <a:srgbClr val="000000"/>
                </a:solidFill>
              </a:rPr>
              <a:t>11,000</a:t>
            </a:r>
            <a:r>
              <a:rPr lang="zh-CN" altLang="en-US" sz="2800" b="1" smtClean="0">
                <a:solidFill>
                  <a:srgbClr val="000000"/>
                </a:solidFill>
              </a:rPr>
              <a:t>个病例报告</a:t>
            </a:r>
          </a:p>
          <a:p>
            <a:pPr>
              <a:lnSpc>
                <a:spcPts val="3600"/>
              </a:lnSpc>
            </a:pPr>
            <a:r>
              <a:rPr lang="zh-CN" altLang="en-US" sz="2800" b="1" smtClean="0">
                <a:solidFill>
                  <a:srgbClr val="000000"/>
                </a:solidFill>
              </a:rPr>
              <a:t>感染群体主要为儿童及青少年，短期</a:t>
            </a:r>
          </a:p>
        </p:txBody>
      </p:sp>
      <p:pic>
        <p:nvPicPr>
          <p:cNvPr id="70660" name="Picture 3"/>
          <p:cNvPicPr>
            <a:picLocks noChangeAspect="1" noChangeArrowheads="1"/>
          </p:cNvPicPr>
          <p:nvPr/>
        </p:nvPicPr>
        <p:blipFill>
          <a:blip r:embed="rId2" cstate="print"/>
          <a:srcRect/>
          <a:stretch>
            <a:fillRect/>
          </a:stretch>
        </p:blipFill>
        <p:spPr bwMode="auto">
          <a:xfrm>
            <a:off x="1116013" y="2349500"/>
            <a:ext cx="677545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4"/>
          <p:cNvSpPr>
            <a:spLocks noGrp="1"/>
          </p:cNvSpPr>
          <p:nvPr>
            <p:ph type="title"/>
          </p:nvPr>
        </p:nvSpPr>
        <p:spPr>
          <a:xfrm>
            <a:off x="539750" y="404813"/>
            <a:ext cx="6911975" cy="868362"/>
          </a:xfrm>
        </p:spPr>
        <p:txBody>
          <a:bodyPr/>
          <a:lstStyle/>
          <a:p>
            <a:r>
              <a:rPr lang="en-US" altLang="zh-CN" sz="4000" b="1" smtClean="0">
                <a:ea typeface="宋体" charset="-122"/>
              </a:rPr>
              <a:t>3013</a:t>
            </a:r>
            <a:r>
              <a:rPr lang="zh-CN" altLang="en-US" sz="4000" b="1" smtClean="0">
                <a:ea typeface="宋体" charset="-122"/>
              </a:rPr>
              <a:t>年新西兰奶粉硝酸盐超标</a:t>
            </a:r>
          </a:p>
        </p:txBody>
      </p:sp>
      <p:sp>
        <p:nvSpPr>
          <p:cNvPr id="71683" name="内容占位符 5"/>
          <p:cNvSpPr>
            <a:spLocks noGrp="1"/>
          </p:cNvSpPr>
          <p:nvPr>
            <p:ph idx="1"/>
          </p:nvPr>
        </p:nvSpPr>
        <p:spPr>
          <a:xfrm>
            <a:off x="228600" y="1651000"/>
            <a:ext cx="8610600" cy="4657725"/>
          </a:xfrm>
        </p:spPr>
        <p:txBody>
          <a:bodyPr/>
          <a:lstStyle/>
          <a:p>
            <a:pPr>
              <a:lnSpc>
                <a:spcPct val="150000"/>
              </a:lnSpc>
            </a:pPr>
            <a:r>
              <a:rPr lang="en-US" altLang="zh-CN" sz="2800" b="1" smtClean="0">
                <a:solidFill>
                  <a:srgbClr val="000000"/>
                </a:solidFill>
              </a:rPr>
              <a:t>8</a:t>
            </a:r>
            <a:r>
              <a:rPr lang="zh-CN" altLang="en-US" sz="2800" b="1" smtClean="0">
                <a:solidFill>
                  <a:srgbClr val="000000"/>
                </a:solidFill>
              </a:rPr>
              <a:t>月</a:t>
            </a:r>
            <a:r>
              <a:rPr lang="en-US" altLang="zh-CN" sz="2800" b="1" smtClean="0">
                <a:solidFill>
                  <a:srgbClr val="000000"/>
                </a:solidFill>
              </a:rPr>
              <a:t>19</a:t>
            </a:r>
            <a:r>
              <a:rPr lang="zh-CN" altLang="en-US" sz="2800" b="1" smtClean="0">
                <a:solidFill>
                  <a:srgbClr val="000000"/>
                </a:solidFill>
              </a:rPr>
              <a:t>日，</a:t>
            </a:r>
            <a:r>
              <a:rPr lang="zh-CN" altLang="en-US" sz="2800" b="1" smtClean="0">
                <a:solidFill>
                  <a:srgbClr val="00B050"/>
                </a:solidFill>
              </a:rPr>
              <a:t>国家质检总局通报</a:t>
            </a:r>
            <a:r>
              <a:rPr lang="zh-CN" altLang="en-US" sz="2800" b="1" smtClean="0">
                <a:solidFill>
                  <a:srgbClr val="000000"/>
                </a:solidFill>
              </a:rPr>
              <a:t>称，新西兰西部乳业公司（</a:t>
            </a:r>
            <a:r>
              <a:rPr lang="en-US" altLang="zh-CN" sz="2800" b="1" smtClean="0">
                <a:solidFill>
                  <a:srgbClr val="000000"/>
                </a:solidFill>
              </a:rPr>
              <a:t>Westland Milk Products</a:t>
            </a:r>
            <a:r>
              <a:rPr lang="zh-CN" altLang="en-US" sz="2800" b="1" smtClean="0">
                <a:solidFill>
                  <a:srgbClr val="000000"/>
                </a:solidFill>
              </a:rPr>
              <a:t>）生产的</a:t>
            </a:r>
            <a:r>
              <a:rPr lang="en-US" altLang="zh-CN" sz="2800" b="1" smtClean="0">
                <a:solidFill>
                  <a:srgbClr val="000000"/>
                </a:solidFill>
              </a:rPr>
              <a:t>2</a:t>
            </a:r>
            <a:r>
              <a:rPr lang="zh-CN" altLang="en-US" sz="2800" b="1" smtClean="0">
                <a:solidFill>
                  <a:srgbClr val="000000"/>
                </a:solidFill>
              </a:rPr>
              <a:t>批次</a:t>
            </a:r>
            <a:r>
              <a:rPr lang="en-US" altLang="zh-CN" sz="2800" b="1" smtClean="0">
                <a:solidFill>
                  <a:srgbClr val="000000"/>
                </a:solidFill>
              </a:rPr>
              <a:t>390</a:t>
            </a:r>
            <a:r>
              <a:rPr lang="zh-CN" altLang="en-US" sz="2800" b="1" smtClean="0">
                <a:solidFill>
                  <a:srgbClr val="000000"/>
                </a:solidFill>
              </a:rPr>
              <a:t>公斤的“乳铁蛋白”中检出硝酸盐含量严重超标</a:t>
            </a:r>
            <a:endParaRPr lang="en-US" altLang="zh-CN" sz="2800" b="1" smtClean="0">
              <a:solidFill>
                <a:srgbClr val="000000"/>
              </a:solidFill>
            </a:endParaRPr>
          </a:p>
          <a:p>
            <a:pPr>
              <a:lnSpc>
                <a:spcPct val="150000"/>
              </a:lnSpc>
            </a:pPr>
            <a:r>
              <a:rPr lang="en-US" altLang="zh-CN" sz="2800" b="1" smtClean="0">
                <a:solidFill>
                  <a:srgbClr val="000000"/>
                </a:solidFill>
              </a:rPr>
              <a:t>8</a:t>
            </a:r>
            <a:r>
              <a:rPr lang="zh-CN" altLang="en-US" sz="2800" b="1" smtClean="0">
                <a:solidFill>
                  <a:srgbClr val="000000"/>
                </a:solidFill>
              </a:rPr>
              <a:t>月</a:t>
            </a:r>
            <a:r>
              <a:rPr lang="en-US" altLang="zh-CN" sz="2800" b="1" smtClean="0">
                <a:solidFill>
                  <a:srgbClr val="000000"/>
                </a:solidFill>
              </a:rPr>
              <a:t>21</a:t>
            </a:r>
            <a:r>
              <a:rPr lang="zh-CN" altLang="en-US" sz="2800" b="1" smtClean="0">
                <a:solidFill>
                  <a:srgbClr val="000000"/>
                </a:solidFill>
              </a:rPr>
              <a:t>日，恒天然发言人称，一批</a:t>
            </a:r>
            <a:r>
              <a:rPr lang="en-US" altLang="zh-CN" sz="2800" b="1" smtClean="0">
                <a:solidFill>
                  <a:srgbClr val="000000"/>
                </a:solidFill>
              </a:rPr>
              <a:t>42</a:t>
            </a:r>
            <a:r>
              <a:rPr lang="zh-CN" altLang="en-US" sz="2800" b="1" smtClean="0">
                <a:solidFill>
                  <a:srgbClr val="000000"/>
                </a:solidFill>
              </a:rPr>
              <a:t>吨的奶粉在新西兰境内检测时各项指标均符合新西兰标准，但抵达中国口岸后，中国质检部门在抽检时发现其硝酸盐含量超标，恒天然接受中饭检测结果</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p:nvPr>
        </p:nvSpPr>
        <p:spPr>
          <a:xfrm>
            <a:off x="755650" y="2349500"/>
            <a:ext cx="7632700" cy="1143000"/>
          </a:xfrm>
        </p:spPr>
        <p:txBody>
          <a:bodyPr/>
          <a:lstStyle/>
          <a:p>
            <a:r>
              <a:rPr lang="zh-CN" altLang="en-US" smtClean="0"/>
              <a:t>四、如何产出安全的农产品</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549275"/>
            <a:ext cx="8229600" cy="708025"/>
          </a:xfrm>
        </p:spPr>
        <p:txBody>
          <a:bodyPr>
            <a:normAutofit fontScale="90000"/>
          </a:bodyPr>
          <a:lstStyle/>
          <a:p>
            <a:pPr fontAlgn="auto">
              <a:spcAft>
                <a:spcPts val="0"/>
              </a:spcAft>
              <a:defRPr/>
            </a:pPr>
            <a:r>
              <a:rPr lang="zh-CN" altLang="en-US" b="1" dirty="0" smtClean="0">
                <a:solidFill>
                  <a:srgbClr val="FFC000"/>
                </a:solidFill>
              </a:rPr>
              <a:t>农产品质量安全问题的产生原因</a:t>
            </a:r>
            <a:endParaRPr lang="zh-CN" altLang="en-US" b="1" dirty="0">
              <a:solidFill>
                <a:srgbClr val="FFC000"/>
              </a:solidFill>
            </a:endParaRPr>
          </a:p>
        </p:txBody>
      </p:sp>
      <p:sp>
        <p:nvSpPr>
          <p:cNvPr id="3" name="内容占位符 2"/>
          <p:cNvSpPr>
            <a:spLocks noGrp="1"/>
          </p:cNvSpPr>
          <p:nvPr>
            <p:ph idx="1"/>
          </p:nvPr>
        </p:nvSpPr>
        <p:spPr>
          <a:xfrm>
            <a:off x="323850" y="1557338"/>
            <a:ext cx="8362950" cy="4751387"/>
          </a:xfrm>
        </p:spPr>
        <p:txBody>
          <a:bodyPr>
            <a:normAutofit/>
          </a:bodyPr>
          <a:lstStyle/>
          <a:p>
            <a:pPr marL="514350" indent="-514350" fontAlgn="auto">
              <a:lnSpc>
                <a:spcPts val="4000"/>
              </a:lnSpc>
              <a:spcAft>
                <a:spcPts val="0"/>
              </a:spcAft>
              <a:buClr>
                <a:schemeClr val="accent3"/>
              </a:buClr>
              <a:buSzPct val="100000"/>
              <a:buFont typeface="+mj-lt"/>
              <a:buAutoNum type="arabicPeriod"/>
              <a:defRPr/>
            </a:pPr>
            <a:r>
              <a:rPr lang="zh-CN" altLang="en-US" sz="2800" b="1" dirty="0" smtClean="0"/>
              <a:t>生产者蓄意违规：多由于利益驱使（伦理与道德）</a:t>
            </a:r>
            <a:endParaRPr lang="en-US" altLang="zh-CN" sz="2800" b="1" dirty="0" smtClean="0"/>
          </a:p>
          <a:p>
            <a:pPr marL="514350" indent="-514350" fontAlgn="auto">
              <a:lnSpc>
                <a:spcPts val="4000"/>
              </a:lnSpc>
              <a:spcAft>
                <a:spcPts val="0"/>
              </a:spcAft>
              <a:buClr>
                <a:schemeClr val="accent3"/>
              </a:buClr>
              <a:buSzPct val="100000"/>
              <a:buFont typeface="+mj-lt"/>
              <a:buAutoNum type="arabicPeriod"/>
              <a:defRPr/>
            </a:pPr>
            <a:r>
              <a:rPr lang="zh-CN" altLang="en-US" sz="2800" b="1" dirty="0" smtClean="0"/>
              <a:t>生产者无意违规：多由于缺乏知识（科技与法规）</a:t>
            </a:r>
            <a:endParaRPr lang="en-US" altLang="zh-CN" sz="2800" b="1" dirty="0" smtClean="0"/>
          </a:p>
          <a:p>
            <a:pPr marL="514350" indent="-514350" fontAlgn="auto">
              <a:lnSpc>
                <a:spcPts val="4000"/>
              </a:lnSpc>
              <a:spcAft>
                <a:spcPts val="0"/>
              </a:spcAft>
              <a:buClr>
                <a:schemeClr val="accent3"/>
              </a:buClr>
              <a:buSzPct val="100000"/>
              <a:buFont typeface="+mj-lt"/>
              <a:buAutoNum type="arabicPeriod"/>
              <a:defRPr/>
            </a:pPr>
            <a:r>
              <a:rPr lang="zh-CN" altLang="en-US" sz="2800" b="1" dirty="0" smtClean="0"/>
              <a:t>生产资料供应商违规：如不合格的生产资料</a:t>
            </a:r>
            <a:endParaRPr lang="en-US" altLang="zh-CN" sz="2800" b="1" dirty="0" smtClean="0"/>
          </a:p>
          <a:p>
            <a:pPr marL="514350" indent="-514350" fontAlgn="auto">
              <a:lnSpc>
                <a:spcPts val="4000"/>
              </a:lnSpc>
              <a:spcAft>
                <a:spcPts val="0"/>
              </a:spcAft>
              <a:buClr>
                <a:schemeClr val="accent3"/>
              </a:buClr>
              <a:buSzPct val="100000"/>
              <a:buFont typeface="+mj-lt"/>
              <a:buAutoNum type="arabicPeriod"/>
              <a:defRPr/>
            </a:pPr>
            <a:r>
              <a:rPr lang="zh-CN" altLang="en-US" sz="2800" b="1" dirty="0" smtClean="0"/>
              <a:t>环境污染：公众环保意识差，环境监管不到位等</a:t>
            </a:r>
            <a:endParaRPr lang="en-US" altLang="zh-CN" sz="2800" b="1" dirty="0" smtClean="0"/>
          </a:p>
          <a:p>
            <a:pPr marL="514350" indent="-514350" fontAlgn="auto">
              <a:lnSpc>
                <a:spcPts val="4000"/>
              </a:lnSpc>
              <a:spcAft>
                <a:spcPts val="0"/>
              </a:spcAft>
              <a:buClr>
                <a:schemeClr val="accent3"/>
              </a:buClr>
              <a:buSzPct val="100000"/>
              <a:buFont typeface="+mj-lt"/>
              <a:buAutoNum type="arabicPeriod"/>
              <a:defRPr/>
            </a:pPr>
            <a:r>
              <a:rPr lang="zh-CN" altLang="en-US" sz="2800" b="1" dirty="0" smtClean="0"/>
              <a:t>无规可依或规范不当：标准法规体系缺陷等</a:t>
            </a:r>
            <a:endParaRPr lang="en-US" altLang="zh-CN" sz="2800" b="1" dirty="0" smtClean="0"/>
          </a:p>
          <a:p>
            <a:pPr marL="514350" indent="-514350" fontAlgn="auto">
              <a:lnSpc>
                <a:spcPts val="4000"/>
              </a:lnSpc>
              <a:spcAft>
                <a:spcPts val="0"/>
              </a:spcAft>
              <a:buClr>
                <a:schemeClr val="accent3"/>
              </a:buClr>
              <a:buSzPct val="100000"/>
              <a:buFont typeface="+mj-lt"/>
              <a:buAutoNum type="arabicPeriod"/>
              <a:defRPr/>
            </a:pPr>
            <a:r>
              <a:rPr lang="zh-CN" altLang="en-US" sz="2800" b="1" dirty="0" smtClean="0"/>
              <a:t>科学技术的局限性：缺少研究或暂时无法探明等</a:t>
            </a:r>
            <a:endParaRPr lang="en-US" altLang="zh-CN" sz="2800" b="1" dirty="0" smtClean="0"/>
          </a:p>
          <a:p>
            <a:pPr marL="514350" indent="-514350" fontAlgn="auto">
              <a:lnSpc>
                <a:spcPts val="4000"/>
              </a:lnSpc>
              <a:spcAft>
                <a:spcPts val="0"/>
              </a:spcAft>
              <a:buClr>
                <a:schemeClr val="accent3"/>
              </a:buClr>
              <a:buSzPct val="100000"/>
              <a:buFont typeface="+mj-lt"/>
              <a:buAutoNum type="arabicPeriod"/>
              <a:defRPr/>
            </a:pPr>
            <a:r>
              <a:rPr lang="zh-CN" altLang="en-US" sz="2800" b="1" dirty="0" smtClean="0">
                <a:latin typeface="宋体"/>
              </a:rPr>
              <a:t>其他</a:t>
            </a:r>
            <a:endParaRPr lang="en-US" altLang="zh-CN" sz="2800" b="1" dirty="0" smtClean="0"/>
          </a:p>
          <a:p>
            <a:pPr marL="274320" indent="-274320" fontAlgn="auto">
              <a:lnSpc>
                <a:spcPts val="4000"/>
              </a:lnSpc>
              <a:spcAft>
                <a:spcPts val="0"/>
              </a:spcAft>
              <a:buClr>
                <a:schemeClr val="accent3"/>
              </a:buClr>
              <a:buFont typeface="Wingdings 2"/>
              <a:buChar char=""/>
              <a:defRPr/>
            </a:pPr>
            <a:endParaRPr lang="zh-CN" alt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a:xfrm>
            <a:off x="468313" y="476250"/>
            <a:ext cx="8229600" cy="922338"/>
          </a:xfrm>
        </p:spPr>
        <p:txBody>
          <a:bodyPr/>
          <a:lstStyle/>
          <a:p>
            <a:r>
              <a:rPr lang="zh-CN" altLang="en-US" b="1" smtClean="0">
                <a:solidFill>
                  <a:srgbClr val="FFC000"/>
                </a:solidFill>
              </a:rPr>
              <a:t>如何产出安全的农产品</a:t>
            </a:r>
          </a:p>
        </p:txBody>
      </p:sp>
      <p:sp>
        <p:nvSpPr>
          <p:cNvPr id="74755" name="内容占位符 2"/>
          <p:cNvSpPr>
            <a:spLocks noGrp="1"/>
          </p:cNvSpPr>
          <p:nvPr>
            <p:ph idx="1"/>
          </p:nvPr>
        </p:nvSpPr>
        <p:spPr>
          <a:xfrm>
            <a:off x="2987675" y="1844675"/>
            <a:ext cx="3168650" cy="1655763"/>
          </a:xfrm>
          <a:ln w="25400">
            <a:solidFill>
              <a:schemeClr val="hlink"/>
            </a:solidFill>
          </a:ln>
        </p:spPr>
        <p:txBody>
          <a:bodyPr/>
          <a:lstStyle/>
          <a:p>
            <a:pPr marL="368300">
              <a:lnSpc>
                <a:spcPts val="4000"/>
              </a:lnSpc>
              <a:spcBef>
                <a:spcPct val="0"/>
              </a:spcBef>
            </a:pPr>
            <a:r>
              <a:rPr lang="zh-CN" altLang="en-US" sz="2800" b="1" smtClean="0"/>
              <a:t>清洁的生产环境</a:t>
            </a:r>
            <a:endParaRPr lang="en-US" altLang="zh-CN" sz="2800" b="1" smtClean="0"/>
          </a:p>
          <a:p>
            <a:pPr marL="368300">
              <a:lnSpc>
                <a:spcPts val="4000"/>
              </a:lnSpc>
              <a:spcBef>
                <a:spcPct val="0"/>
              </a:spcBef>
            </a:pPr>
            <a:r>
              <a:rPr lang="zh-CN" altLang="en-US" sz="2800" b="1" smtClean="0">
                <a:solidFill>
                  <a:srgbClr val="0070C0"/>
                </a:solidFill>
              </a:rPr>
              <a:t>合格的生产资料</a:t>
            </a:r>
            <a:endParaRPr lang="en-US" altLang="zh-CN" sz="2800" b="1" smtClean="0">
              <a:solidFill>
                <a:srgbClr val="0070C0"/>
              </a:solidFill>
            </a:endParaRPr>
          </a:p>
          <a:p>
            <a:pPr marL="368300">
              <a:lnSpc>
                <a:spcPts val="4000"/>
              </a:lnSpc>
              <a:spcBef>
                <a:spcPct val="0"/>
              </a:spcBef>
            </a:pPr>
            <a:r>
              <a:rPr lang="zh-CN" altLang="en-US" sz="2800" b="1" smtClean="0">
                <a:solidFill>
                  <a:srgbClr val="0070C0"/>
                </a:solidFill>
              </a:rPr>
              <a:t>良好的技术规范</a:t>
            </a:r>
            <a:endParaRPr lang="en-US" altLang="zh-CN" sz="2800" b="1" smtClean="0">
              <a:solidFill>
                <a:srgbClr val="0070C0"/>
              </a:solidFill>
            </a:endParaRPr>
          </a:p>
        </p:txBody>
      </p:sp>
      <p:sp>
        <p:nvSpPr>
          <p:cNvPr id="4" name="内容占位符 2"/>
          <p:cNvSpPr txBox="1">
            <a:spLocks/>
          </p:cNvSpPr>
          <p:nvPr/>
        </p:nvSpPr>
        <p:spPr bwMode="auto">
          <a:xfrm>
            <a:off x="3059113" y="4724400"/>
            <a:ext cx="3168650" cy="1657350"/>
          </a:xfrm>
          <a:prstGeom prst="rect">
            <a:avLst/>
          </a:prstGeom>
          <a:noFill/>
          <a:ln w="25400">
            <a:solidFill>
              <a:schemeClr val="hlink"/>
            </a:solidFill>
            <a:miter lim="800000"/>
            <a:headEnd/>
            <a:tailEnd/>
          </a:ln>
        </p:spPr>
        <p:txBody>
          <a:bodyPr/>
          <a:lstStyle/>
          <a:p>
            <a:pPr marL="361950" lvl="1" indent="-285750">
              <a:lnSpc>
                <a:spcPts val="4000"/>
              </a:lnSpc>
              <a:buClr>
                <a:schemeClr val="tx2"/>
              </a:buClr>
              <a:buSzPct val="60000"/>
              <a:buFont typeface="Wingdings 2" pitchFamily="18" charset="2"/>
              <a:buChar char=""/>
            </a:pPr>
            <a:r>
              <a:rPr lang="zh-CN" altLang="en-US" sz="2800" b="1">
                <a:latin typeface="Constantia" pitchFamily="18" charset="0"/>
              </a:rPr>
              <a:t>先进的科学技术</a:t>
            </a:r>
            <a:endParaRPr lang="en-US" altLang="zh-CN" sz="2800" b="1">
              <a:latin typeface="Constantia" pitchFamily="18" charset="0"/>
            </a:endParaRPr>
          </a:p>
          <a:p>
            <a:pPr marL="361950" lvl="1" indent="-285750">
              <a:lnSpc>
                <a:spcPts val="4000"/>
              </a:lnSpc>
              <a:buClr>
                <a:schemeClr val="tx2"/>
              </a:buClr>
              <a:buSzPct val="60000"/>
              <a:buFont typeface="Wingdings 2" pitchFamily="18" charset="2"/>
              <a:buChar char=""/>
            </a:pPr>
            <a:r>
              <a:rPr lang="zh-CN" altLang="en-US" sz="2800" b="1">
                <a:latin typeface="Constantia" pitchFamily="18" charset="0"/>
              </a:rPr>
              <a:t>完善的标准法规</a:t>
            </a:r>
            <a:endParaRPr lang="en-US" altLang="zh-CN" sz="2800" b="1">
              <a:latin typeface="Constantia" pitchFamily="18" charset="0"/>
            </a:endParaRPr>
          </a:p>
          <a:p>
            <a:pPr marL="361950" lvl="1" indent="-285750">
              <a:lnSpc>
                <a:spcPts val="4000"/>
              </a:lnSpc>
              <a:buClr>
                <a:schemeClr val="tx2"/>
              </a:buClr>
              <a:buSzPct val="60000"/>
              <a:buFont typeface="Wingdings 2" pitchFamily="18" charset="2"/>
              <a:buChar char=""/>
            </a:pPr>
            <a:r>
              <a:rPr lang="zh-CN" altLang="en-US" sz="2800" b="1">
                <a:latin typeface="Constantia" pitchFamily="18" charset="0"/>
              </a:rPr>
              <a:t>良好的伦理道德</a:t>
            </a:r>
            <a:endParaRPr lang="en-US" altLang="zh-CN" sz="2800" b="1">
              <a:latin typeface="Constantia" pitchFamily="18" charset="0"/>
            </a:endParaRPr>
          </a:p>
        </p:txBody>
      </p:sp>
      <p:sp>
        <p:nvSpPr>
          <p:cNvPr id="6" name="乘号 5"/>
          <p:cNvSpPr/>
          <p:nvPr/>
        </p:nvSpPr>
        <p:spPr>
          <a:xfrm>
            <a:off x="4140200" y="3573463"/>
            <a:ext cx="1008063" cy="10795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a:xfrm>
            <a:off x="468313" y="476250"/>
            <a:ext cx="7775575" cy="865188"/>
          </a:xfrm>
        </p:spPr>
        <p:txBody>
          <a:bodyPr/>
          <a:lstStyle/>
          <a:p>
            <a:r>
              <a:rPr lang="zh-CN" altLang="en-US" sz="4000" b="1" smtClean="0">
                <a:solidFill>
                  <a:srgbClr val="FFC000"/>
                </a:solidFill>
              </a:rPr>
              <a:t>加强生产过程管理</a:t>
            </a:r>
          </a:p>
        </p:txBody>
      </p:sp>
      <p:sp>
        <p:nvSpPr>
          <p:cNvPr id="75779" name="内容占位符 2"/>
          <p:cNvSpPr>
            <a:spLocks noGrp="1"/>
          </p:cNvSpPr>
          <p:nvPr>
            <p:ph idx="1"/>
          </p:nvPr>
        </p:nvSpPr>
        <p:spPr>
          <a:xfrm>
            <a:off x="457200" y="1484313"/>
            <a:ext cx="8362950" cy="4968875"/>
          </a:xfrm>
        </p:spPr>
        <p:txBody>
          <a:bodyPr/>
          <a:lstStyle/>
          <a:p>
            <a:pPr>
              <a:lnSpc>
                <a:spcPts val="4000"/>
              </a:lnSpc>
            </a:pPr>
            <a:r>
              <a:rPr lang="zh-CN" altLang="en-US" sz="2800" b="1" smtClean="0"/>
              <a:t>安全的农产品是生产出来的，不是检测出来的</a:t>
            </a:r>
            <a:endParaRPr lang="en-US" altLang="zh-CN" sz="2800" b="1" smtClean="0"/>
          </a:p>
          <a:p>
            <a:pPr>
              <a:lnSpc>
                <a:spcPts val="4000"/>
              </a:lnSpc>
            </a:pPr>
            <a:r>
              <a:rPr lang="zh-CN" altLang="en-US" sz="2800" b="1" smtClean="0"/>
              <a:t>检测只是农产品质量安全监管的一个重要环节，但解决农产品质量安全问题主要应依靠生产过程管理和标准化生产</a:t>
            </a:r>
            <a:endParaRPr lang="en-US" altLang="zh-CN" sz="2800" b="1" smtClean="0"/>
          </a:p>
          <a:p>
            <a:pPr>
              <a:lnSpc>
                <a:spcPts val="4000"/>
              </a:lnSpc>
            </a:pPr>
            <a:r>
              <a:rPr lang="zh-CN" altLang="en-US" sz="2800" b="1" smtClean="0"/>
              <a:t>发达国家的经验：对农产品质量安全问题，生产流通过程管理是重点</a:t>
            </a:r>
            <a:endParaRPr lang="en-US" altLang="zh-CN" sz="2800" b="1" smtClean="0"/>
          </a:p>
          <a:p>
            <a:pPr>
              <a:lnSpc>
                <a:spcPts val="4000"/>
              </a:lnSpc>
            </a:pPr>
            <a:r>
              <a:rPr lang="zh-CN" altLang="en-US" sz="2800" b="1" smtClean="0"/>
              <a:t>澳大利亚：每年对各农场的农兽药使用情况进行检查，包括田头查看、记录检查和询问等</a:t>
            </a:r>
            <a:endParaRPr lang="en-US" altLang="zh-CN" sz="2800"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57200" y="274638"/>
            <a:ext cx="8229600" cy="1425575"/>
          </a:xfrm>
        </p:spPr>
        <p:txBody>
          <a:bodyPr/>
          <a:lstStyle/>
          <a:p>
            <a:pPr>
              <a:lnSpc>
                <a:spcPct val="150000"/>
              </a:lnSpc>
            </a:pPr>
            <a:r>
              <a:rPr lang="zh-CN" altLang="en-US" b="1" smtClean="0">
                <a:solidFill>
                  <a:srgbClr val="FFC000"/>
                </a:solidFill>
              </a:rPr>
              <a:t>农产品批次很多</a:t>
            </a:r>
          </a:p>
        </p:txBody>
      </p:sp>
      <p:sp>
        <p:nvSpPr>
          <p:cNvPr id="13315" name="内容占位符 2"/>
          <p:cNvSpPr>
            <a:spLocks noGrp="1"/>
          </p:cNvSpPr>
          <p:nvPr>
            <p:ph idx="1"/>
          </p:nvPr>
        </p:nvSpPr>
        <p:spPr>
          <a:xfrm>
            <a:off x="323850" y="2133600"/>
            <a:ext cx="8496300" cy="3743325"/>
          </a:xfrm>
        </p:spPr>
        <p:txBody>
          <a:bodyPr/>
          <a:lstStyle/>
          <a:p>
            <a:pPr marL="514350" indent="-514350">
              <a:lnSpc>
                <a:spcPct val="150000"/>
              </a:lnSpc>
              <a:buSzPct val="100000"/>
              <a:buFont typeface="Calibri" pitchFamily="34" charset="0"/>
              <a:buAutoNum type="arabicPeriod"/>
            </a:pPr>
            <a:r>
              <a:rPr lang="zh-CN" altLang="en-US" sz="2800" b="1" smtClean="0"/>
              <a:t>农业生产主体：全国近</a:t>
            </a:r>
            <a:r>
              <a:rPr lang="en-US" altLang="zh-CN" sz="2800" b="1" smtClean="0"/>
              <a:t>2</a:t>
            </a:r>
            <a:r>
              <a:rPr lang="zh-CN" altLang="en-US" sz="2800" b="1" smtClean="0"/>
              <a:t>亿个</a:t>
            </a:r>
            <a:endParaRPr lang="en-US" altLang="zh-CN" sz="2800" b="1" smtClean="0"/>
          </a:p>
          <a:p>
            <a:pPr marL="514350" indent="-514350">
              <a:lnSpc>
                <a:spcPct val="150000"/>
              </a:lnSpc>
              <a:buSzPct val="100000"/>
              <a:buFont typeface="Calibri" pitchFamily="34" charset="0"/>
              <a:buAutoNum type="arabicPeriod"/>
            </a:pPr>
            <a:r>
              <a:rPr lang="zh-CN" altLang="en-US" sz="2800" b="1" smtClean="0"/>
              <a:t>上千种农产品</a:t>
            </a:r>
            <a:endParaRPr lang="en-US" altLang="zh-CN" sz="2800" b="1" smtClean="0"/>
          </a:p>
          <a:p>
            <a:pPr marL="514350" indent="-514350">
              <a:lnSpc>
                <a:spcPct val="150000"/>
              </a:lnSpc>
              <a:buSzPct val="100000"/>
              <a:buFont typeface="Calibri" pitchFamily="34" charset="0"/>
              <a:buAutoNum type="arabicPeriod"/>
            </a:pPr>
            <a:r>
              <a:rPr lang="zh-CN" altLang="en-US" sz="2800" b="1" smtClean="0"/>
              <a:t>各种各样的生产操作规范</a:t>
            </a:r>
            <a:endParaRPr lang="en-US" altLang="zh-CN" sz="2800" b="1" smtClean="0"/>
          </a:p>
          <a:p>
            <a:pPr marL="514350" indent="-514350">
              <a:lnSpc>
                <a:spcPct val="150000"/>
              </a:lnSpc>
              <a:buSzPct val="100000"/>
              <a:buFont typeface="Calibri" pitchFamily="34" charset="0"/>
              <a:buAutoNum type="arabicPeriod"/>
            </a:pPr>
            <a:r>
              <a:rPr lang="zh-CN" altLang="en-US" sz="2800" b="1" smtClean="0"/>
              <a:t>不同的采收时间：特别是一些连续采收的农产品采收次数很多，如草莓</a:t>
            </a:r>
            <a:endParaRPr lang="en-US" altLang="zh-CN" sz="2800" b="1"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p:txBody>
          <a:bodyPr/>
          <a:lstStyle/>
          <a:p>
            <a:r>
              <a:rPr lang="zh-CN" altLang="en-US" smtClean="0"/>
              <a:t>农产品产地环境 保护</a:t>
            </a:r>
          </a:p>
        </p:txBody>
      </p:sp>
      <p:sp>
        <p:nvSpPr>
          <p:cNvPr id="76803" name="内容占位符 2"/>
          <p:cNvSpPr>
            <a:spLocks noGrp="1"/>
          </p:cNvSpPr>
          <p:nvPr>
            <p:ph idx="1"/>
          </p:nvPr>
        </p:nvSpPr>
        <p:spPr>
          <a:xfrm>
            <a:off x="1908175" y="2133600"/>
            <a:ext cx="6778625" cy="4191000"/>
          </a:xfrm>
        </p:spPr>
        <p:txBody>
          <a:bodyPr/>
          <a:lstStyle/>
          <a:p>
            <a:pPr>
              <a:lnSpc>
                <a:spcPct val="150000"/>
              </a:lnSpc>
              <a:buFont typeface="Wingdings 2" pitchFamily="18" charset="2"/>
              <a:buNone/>
            </a:pPr>
            <a:r>
              <a:rPr lang="zh-CN" altLang="en-US" sz="2800" b="1" smtClean="0"/>
              <a:t>应特别关注：</a:t>
            </a:r>
            <a:endParaRPr lang="en-US" altLang="zh-CN" sz="2800" b="1" smtClean="0"/>
          </a:p>
          <a:p>
            <a:pPr>
              <a:lnSpc>
                <a:spcPct val="150000"/>
              </a:lnSpc>
            </a:pPr>
            <a:r>
              <a:rPr lang="zh-CN" altLang="en-US" sz="2800" b="1" smtClean="0"/>
              <a:t>工矿业和生活固废</a:t>
            </a:r>
            <a:endParaRPr lang="en-US" altLang="zh-CN" sz="2800" b="1" smtClean="0"/>
          </a:p>
          <a:p>
            <a:pPr>
              <a:lnSpc>
                <a:spcPct val="150000"/>
              </a:lnSpc>
            </a:pPr>
            <a:r>
              <a:rPr lang="zh-CN" altLang="en-US" sz="2800" b="1" smtClean="0"/>
              <a:t>工矿业、养殖业和生活污水灌溉</a:t>
            </a:r>
            <a:endParaRPr lang="en-US" altLang="zh-CN" sz="2800" b="1" smtClean="0"/>
          </a:p>
          <a:p>
            <a:pPr>
              <a:lnSpc>
                <a:spcPct val="150000"/>
              </a:lnSpc>
            </a:pPr>
            <a:r>
              <a:rPr lang="zh-CN" altLang="en-US" sz="2800" b="1" smtClean="0"/>
              <a:t>有机肥和磷肥中的重金属</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p:nvPr>
        </p:nvSpPr>
        <p:spPr>
          <a:xfrm>
            <a:off x="971550" y="476250"/>
            <a:ext cx="7261225" cy="1143000"/>
          </a:xfrm>
        </p:spPr>
        <p:txBody>
          <a:bodyPr/>
          <a:lstStyle/>
          <a:p>
            <a:r>
              <a:rPr lang="zh-CN" altLang="en-US" b="1" smtClean="0">
                <a:solidFill>
                  <a:srgbClr val="FFC000"/>
                </a:solidFill>
              </a:rPr>
              <a:t>合格的生产资料</a:t>
            </a:r>
            <a:endParaRPr lang="zh-CN" altLang="en-US" smtClean="0">
              <a:solidFill>
                <a:srgbClr val="FFC000"/>
              </a:solidFill>
            </a:endParaRPr>
          </a:p>
        </p:txBody>
      </p:sp>
      <p:sp>
        <p:nvSpPr>
          <p:cNvPr id="77827" name="内容占位符 2"/>
          <p:cNvSpPr>
            <a:spLocks noGrp="1"/>
          </p:cNvSpPr>
          <p:nvPr>
            <p:ph idx="1"/>
          </p:nvPr>
        </p:nvSpPr>
        <p:spPr>
          <a:xfrm>
            <a:off x="1258888" y="1916113"/>
            <a:ext cx="6913562" cy="3773487"/>
          </a:xfrm>
        </p:spPr>
        <p:txBody>
          <a:bodyPr/>
          <a:lstStyle/>
          <a:p>
            <a:pPr>
              <a:lnSpc>
                <a:spcPct val="150000"/>
              </a:lnSpc>
            </a:pPr>
            <a:r>
              <a:rPr lang="zh-CN" altLang="en-US" b="1" smtClean="0"/>
              <a:t>完善的登记管理体系</a:t>
            </a:r>
            <a:endParaRPr lang="en-US" altLang="zh-CN" b="1" smtClean="0"/>
          </a:p>
          <a:p>
            <a:pPr>
              <a:lnSpc>
                <a:spcPct val="150000"/>
              </a:lnSpc>
            </a:pPr>
            <a:r>
              <a:rPr lang="zh-CN" altLang="en-US" b="1" smtClean="0"/>
              <a:t>严格的检查监督</a:t>
            </a:r>
            <a:endParaRPr lang="en-US" altLang="zh-CN" b="1" smtClean="0"/>
          </a:p>
          <a:p>
            <a:pPr>
              <a:lnSpc>
                <a:spcPct val="150000"/>
              </a:lnSpc>
            </a:pPr>
            <a:r>
              <a:rPr lang="zh-CN" altLang="en-US" b="1" smtClean="0"/>
              <a:t>流通和销售记录</a:t>
            </a:r>
            <a:endParaRPr lang="en-US" altLang="zh-CN" b="1" smtClean="0"/>
          </a:p>
          <a:p>
            <a:pPr>
              <a:lnSpc>
                <a:spcPct val="150000"/>
              </a:lnSpc>
            </a:pPr>
            <a:r>
              <a:rPr lang="zh-CN" altLang="en-US" b="1" smtClean="0"/>
              <a:t>责任追溯</a:t>
            </a:r>
            <a:endParaRPr lang="en-US" altLang="zh-CN" b="1" smtClean="0"/>
          </a:p>
          <a:p>
            <a:pPr>
              <a:lnSpc>
                <a:spcPct val="150000"/>
              </a:lnSpc>
            </a:pPr>
            <a:r>
              <a:rPr lang="zh-CN" altLang="en-US" b="1" smtClean="0"/>
              <a:t>应特别关注投入品中的重金属和隐性成分</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p:nvPr>
        </p:nvSpPr>
        <p:spPr>
          <a:xfrm>
            <a:off x="457200" y="274638"/>
            <a:ext cx="7775575" cy="725487"/>
          </a:xfrm>
        </p:spPr>
        <p:txBody>
          <a:bodyPr/>
          <a:lstStyle/>
          <a:p>
            <a:r>
              <a:rPr lang="zh-CN" altLang="en-US" sz="3600" b="1" smtClean="0"/>
              <a:t>草莓克百威残留与假劣农药问题</a:t>
            </a:r>
          </a:p>
        </p:txBody>
      </p:sp>
      <p:sp>
        <p:nvSpPr>
          <p:cNvPr id="78851" name="内容占位符 2"/>
          <p:cNvSpPr>
            <a:spLocks noGrp="1"/>
          </p:cNvSpPr>
          <p:nvPr>
            <p:ph idx="1"/>
          </p:nvPr>
        </p:nvSpPr>
        <p:spPr>
          <a:xfrm>
            <a:off x="285750" y="1143000"/>
            <a:ext cx="8643938" cy="5500688"/>
          </a:xfrm>
        </p:spPr>
        <p:txBody>
          <a:bodyPr/>
          <a:lstStyle/>
          <a:p>
            <a:pPr>
              <a:lnSpc>
                <a:spcPts val="3600"/>
              </a:lnSpc>
            </a:pPr>
            <a:r>
              <a:rPr lang="en-US" altLang="zh-CN" sz="2800" smtClean="0"/>
              <a:t>2011</a:t>
            </a:r>
            <a:r>
              <a:rPr lang="zh-CN" altLang="en-US" sz="2800" smtClean="0"/>
              <a:t>年 </a:t>
            </a:r>
            <a:r>
              <a:rPr lang="en-US" altLang="zh-CN" sz="2800" smtClean="0"/>
              <a:t>1</a:t>
            </a:r>
            <a:r>
              <a:rPr lang="zh-CN" altLang="en-US" sz="2800" smtClean="0"/>
              <a:t>月：广东省东莞市厚街镇对种植的草莓抽检，结果</a:t>
            </a:r>
            <a:r>
              <a:rPr lang="en-US" altLang="zh-CN" sz="2800" smtClean="0">
                <a:solidFill>
                  <a:srgbClr val="0070C0"/>
                </a:solidFill>
              </a:rPr>
              <a:t>2</a:t>
            </a:r>
            <a:r>
              <a:rPr lang="zh-CN" altLang="en-US" sz="2800" smtClean="0">
                <a:solidFill>
                  <a:srgbClr val="0070C0"/>
                </a:solidFill>
              </a:rPr>
              <a:t>个样本均含有违禁农药克百威</a:t>
            </a:r>
            <a:r>
              <a:rPr lang="zh-CN" altLang="en-US" sz="2800" smtClean="0"/>
              <a:t>。镇里对这</a:t>
            </a:r>
            <a:r>
              <a:rPr lang="en-US" altLang="zh-CN" sz="2800" smtClean="0"/>
              <a:t>2</a:t>
            </a:r>
            <a:r>
              <a:rPr lang="zh-CN" altLang="en-US" sz="2800" smtClean="0"/>
              <a:t>个种植户的草莓</a:t>
            </a:r>
            <a:r>
              <a:rPr lang="zh-CN" altLang="en-US" sz="2800" smtClean="0">
                <a:solidFill>
                  <a:srgbClr val="0070C0"/>
                </a:solidFill>
              </a:rPr>
              <a:t>进行销毁处理</a:t>
            </a:r>
            <a:endParaRPr lang="en-US" altLang="zh-CN" sz="2800" smtClean="0">
              <a:solidFill>
                <a:srgbClr val="0070C0"/>
              </a:solidFill>
            </a:endParaRPr>
          </a:p>
          <a:p>
            <a:pPr>
              <a:lnSpc>
                <a:spcPts val="3600"/>
              </a:lnSpc>
            </a:pPr>
            <a:r>
              <a:rPr lang="en-US" altLang="zh-CN" sz="2800" smtClean="0"/>
              <a:t>2012</a:t>
            </a:r>
            <a:r>
              <a:rPr lang="zh-CN" altLang="en-US" sz="2800" smtClean="0"/>
              <a:t>年</a:t>
            </a:r>
            <a:r>
              <a:rPr lang="en-US" altLang="zh-CN" sz="2800" smtClean="0"/>
              <a:t>12</a:t>
            </a:r>
            <a:r>
              <a:rPr lang="zh-CN" altLang="en-US" sz="2800" smtClean="0"/>
              <a:t>月：对全镇草莓进行抽样检测，发现有</a:t>
            </a:r>
            <a:r>
              <a:rPr lang="en-US" altLang="zh-CN" sz="2800" smtClean="0">
                <a:solidFill>
                  <a:srgbClr val="0070C0"/>
                </a:solidFill>
              </a:rPr>
              <a:t>3</a:t>
            </a:r>
            <a:r>
              <a:rPr lang="zh-CN" altLang="en-US" sz="2800" smtClean="0">
                <a:solidFill>
                  <a:srgbClr val="0070C0"/>
                </a:solidFill>
              </a:rPr>
              <a:t>户的草莓样本中被检出含有禁用农药“克百威</a:t>
            </a:r>
            <a:r>
              <a:rPr lang="zh-CN" altLang="en-US" sz="2800" smtClean="0"/>
              <a:t>”，镇里对上述</a:t>
            </a:r>
            <a:r>
              <a:rPr lang="en-US" altLang="zh-CN" sz="2800" smtClean="0"/>
              <a:t>3</a:t>
            </a:r>
            <a:r>
              <a:rPr lang="zh-CN" altLang="en-US" sz="2800" smtClean="0"/>
              <a:t>户草莓全部摘除，并</a:t>
            </a:r>
            <a:r>
              <a:rPr lang="zh-CN" altLang="en-US" sz="2800" smtClean="0">
                <a:solidFill>
                  <a:srgbClr val="0070C0"/>
                </a:solidFill>
              </a:rPr>
              <a:t>销毁处理</a:t>
            </a:r>
            <a:r>
              <a:rPr lang="zh-CN" altLang="en-US" sz="2800" smtClean="0"/>
              <a:t>。</a:t>
            </a:r>
          </a:p>
          <a:p>
            <a:pPr>
              <a:lnSpc>
                <a:spcPts val="3600"/>
              </a:lnSpc>
            </a:pPr>
            <a:r>
              <a:rPr lang="en-US" altLang="zh-CN" sz="2800" smtClean="0"/>
              <a:t>2012</a:t>
            </a:r>
            <a:r>
              <a:rPr lang="zh-CN" altLang="en-US" sz="2800" smtClean="0"/>
              <a:t>年</a:t>
            </a:r>
            <a:r>
              <a:rPr lang="en-US" altLang="zh-CN" sz="2800" smtClean="0"/>
              <a:t>1</a:t>
            </a:r>
            <a:r>
              <a:rPr lang="zh-CN" altLang="en-US" sz="2800" smtClean="0"/>
              <a:t>月至</a:t>
            </a:r>
            <a:r>
              <a:rPr lang="en-US" altLang="zh-CN" sz="2800" smtClean="0"/>
              <a:t>2013</a:t>
            </a:r>
            <a:r>
              <a:rPr lang="zh-CN" altLang="en-US" sz="2800" smtClean="0"/>
              <a:t>年</a:t>
            </a:r>
            <a:r>
              <a:rPr lang="en-US" altLang="zh-CN" sz="2800" smtClean="0"/>
              <a:t>2</a:t>
            </a:r>
            <a:r>
              <a:rPr lang="zh-CN" altLang="en-US" sz="2800" smtClean="0"/>
              <a:t>月：浙江监测草莓样品</a:t>
            </a:r>
            <a:r>
              <a:rPr lang="en-US" altLang="zh-CN" sz="2800" smtClean="0"/>
              <a:t>327</a:t>
            </a:r>
            <a:r>
              <a:rPr lang="zh-CN" altLang="en-US" sz="2800" smtClean="0"/>
              <a:t>个，</a:t>
            </a:r>
            <a:r>
              <a:rPr lang="zh-CN" altLang="en-US" sz="2800" smtClean="0">
                <a:solidFill>
                  <a:srgbClr val="0070C0"/>
                </a:solidFill>
              </a:rPr>
              <a:t>克百威检出率</a:t>
            </a:r>
            <a:r>
              <a:rPr lang="en-US" altLang="zh-CN" sz="2800" smtClean="0">
                <a:solidFill>
                  <a:srgbClr val="0070C0"/>
                </a:solidFill>
              </a:rPr>
              <a:t>11.3%</a:t>
            </a:r>
            <a:r>
              <a:rPr lang="zh-CN" altLang="en-US" sz="2800" smtClean="0">
                <a:solidFill>
                  <a:srgbClr val="0070C0"/>
                </a:solidFill>
              </a:rPr>
              <a:t>，</a:t>
            </a:r>
            <a:r>
              <a:rPr lang="zh-CN" altLang="en-US" sz="2800" smtClean="0"/>
              <a:t>其中有</a:t>
            </a:r>
            <a:r>
              <a:rPr lang="en-US" altLang="zh-CN" sz="2800" smtClean="0"/>
              <a:t>9</a:t>
            </a:r>
            <a:r>
              <a:rPr lang="zh-CN" altLang="en-US" sz="2800" smtClean="0"/>
              <a:t>个样品检出值超过</a:t>
            </a:r>
            <a:r>
              <a:rPr lang="en-US" altLang="zh-CN" sz="2800" smtClean="0"/>
              <a:t>0.01mg/kg</a:t>
            </a:r>
            <a:r>
              <a:rPr lang="zh-CN" altLang="en-US" sz="2800" smtClean="0"/>
              <a:t>。调查</a:t>
            </a:r>
            <a:r>
              <a:rPr lang="zh-CN" altLang="en-US" sz="2800" smtClean="0">
                <a:solidFill>
                  <a:srgbClr val="0070C0"/>
                </a:solidFill>
              </a:rPr>
              <a:t>种植户均否认使用克百威（有使用记录，有剩余的农药），省药检所从农户使用的烟熏剂（表示成分百菌清</a:t>
            </a:r>
            <a:r>
              <a:rPr lang="en-US" altLang="zh-CN" sz="2800" smtClean="0">
                <a:solidFill>
                  <a:srgbClr val="0070C0"/>
                </a:solidFill>
              </a:rPr>
              <a:t>+</a:t>
            </a:r>
            <a:r>
              <a:rPr lang="zh-CN" altLang="en-US" sz="2800" smtClean="0">
                <a:solidFill>
                  <a:srgbClr val="0070C0"/>
                </a:solidFill>
              </a:rPr>
              <a:t>腐霉利）中检出克百威</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p:nvPr>
        </p:nvSpPr>
        <p:spPr>
          <a:xfrm>
            <a:off x="457200" y="485775"/>
            <a:ext cx="7775575" cy="1143000"/>
          </a:xfrm>
        </p:spPr>
        <p:txBody>
          <a:bodyPr/>
          <a:lstStyle/>
          <a:p>
            <a:r>
              <a:rPr lang="zh-CN" altLang="en-US" b="1" smtClean="0">
                <a:solidFill>
                  <a:srgbClr val="FFC000"/>
                </a:solidFill>
              </a:rPr>
              <a:t>为农民提供良好的技术规范</a:t>
            </a:r>
            <a:endParaRPr lang="zh-CN" altLang="en-US" smtClean="0">
              <a:solidFill>
                <a:srgbClr val="FFC000"/>
              </a:solidFill>
            </a:endParaRPr>
          </a:p>
        </p:txBody>
      </p:sp>
      <p:sp>
        <p:nvSpPr>
          <p:cNvPr id="79875" name="内容占位符 2"/>
          <p:cNvSpPr>
            <a:spLocks noGrp="1"/>
          </p:cNvSpPr>
          <p:nvPr>
            <p:ph idx="1"/>
          </p:nvPr>
        </p:nvSpPr>
        <p:spPr>
          <a:xfrm>
            <a:off x="457200" y="1916113"/>
            <a:ext cx="8229600" cy="4210050"/>
          </a:xfrm>
        </p:spPr>
        <p:txBody>
          <a:bodyPr/>
          <a:lstStyle/>
          <a:p>
            <a:pPr>
              <a:lnSpc>
                <a:spcPct val="150000"/>
              </a:lnSpc>
            </a:pPr>
            <a:r>
              <a:rPr lang="zh-CN" altLang="zh-CN" b="1" smtClean="0"/>
              <a:t>保障农产品安全的关键是农业标准化</a:t>
            </a:r>
            <a:endParaRPr lang="en-US" altLang="zh-CN" b="1" smtClean="0"/>
          </a:p>
          <a:p>
            <a:pPr>
              <a:lnSpc>
                <a:spcPct val="150000"/>
              </a:lnSpc>
            </a:pPr>
            <a:r>
              <a:rPr lang="zh-CN" altLang="zh-CN" b="1" smtClean="0"/>
              <a:t>生产过程的标准化更是农产品质量安全的基石</a:t>
            </a:r>
            <a:endParaRPr lang="en-US" altLang="zh-CN" b="1" smtClean="0"/>
          </a:p>
          <a:p>
            <a:pPr>
              <a:lnSpc>
                <a:spcPct val="150000"/>
              </a:lnSpc>
            </a:pPr>
            <a:r>
              <a:rPr lang="zh-CN" altLang="zh-CN" b="1" smtClean="0"/>
              <a:t>农业标准化首先要为农业生产者提供一个能够保证农产品安全的科学、完整、简洁和实用的标准化技术方案。</a:t>
            </a:r>
            <a:endParaRPr lang="zh-CN" altLang="en-US" b="1"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p:cNvSpPr>
            <a:spLocks noGrp="1"/>
          </p:cNvSpPr>
          <p:nvPr>
            <p:ph type="title"/>
          </p:nvPr>
        </p:nvSpPr>
        <p:spPr>
          <a:xfrm>
            <a:off x="468313" y="260350"/>
            <a:ext cx="7775575" cy="993775"/>
          </a:xfrm>
        </p:spPr>
        <p:txBody>
          <a:bodyPr/>
          <a:lstStyle/>
          <a:p>
            <a:r>
              <a:rPr lang="zh-CN" altLang="zh-CN" b="1" smtClean="0">
                <a:solidFill>
                  <a:srgbClr val="FFC000"/>
                </a:solidFill>
              </a:rPr>
              <a:t>标准化技术方案</a:t>
            </a:r>
            <a:r>
              <a:rPr lang="zh-CN" altLang="en-US" b="1" smtClean="0">
                <a:solidFill>
                  <a:srgbClr val="FFC000"/>
                </a:solidFill>
              </a:rPr>
              <a:t>的要求</a:t>
            </a:r>
          </a:p>
        </p:txBody>
      </p:sp>
      <p:sp>
        <p:nvSpPr>
          <p:cNvPr id="80899" name="内容占位符 2"/>
          <p:cNvSpPr>
            <a:spLocks noGrp="1"/>
          </p:cNvSpPr>
          <p:nvPr>
            <p:ph idx="1"/>
          </p:nvPr>
        </p:nvSpPr>
        <p:spPr>
          <a:xfrm>
            <a:off x="179388" y="1268413"/>
            <a:ext cx="8713787" cy="5113337"/>
          </a:xfrm>
        </p:spPr>
        <p:txBody>
          <a:bodyPr/>
          <a:lstStyle/>
          <a:p>
            <a:pPr marL="514350" indent="-514350">
              <a:buSzPct val="100000"/>
              <a:buFont typeface="Calibri" pitchFamily="34" charset="0"/>
              <a:buAutoNum type="arabicPeriod"/>
            </a:pPr>
            <a:r>
              <a:rPr lang="zh-CN" altLang="zh-CN" sz="2800" b="1" smtClean="0"/>
              <a:t>安全性：按照这个技术方案生产，即使没有经过检测，也有充分的科学依据和足够的底气确认其产品是安全的，并符合相应的质量安全标准</a:t>
            </a:r>
          </a:p>
          <a:p>
            <a:pPr marL="514350" indent="-514350">
              <a:buSzPct val="100000"/>
              <a:buFont typeface="Calibri" pitchFamily="34" charset="0"/>
              <a:buAutoNum type="arabicPeriod"/>
            </a:pPr>
            <a:r>
              <a:rPr lang="zh-CN" altLang="zh-CN" sz="2800" b="1" smtClean="0"/>
              <a:t>科学性：标准化技术方案中的各项技术都是有充分科学基础的先进成熟技术</a:t>
            </a:r>
          </a:p>
          <a:p>
            <a:pPr marL="514350" indent="-514350">
              <a:buSzPct val="100000"/>
              <a:buFont typeface="Calibri" pitchFamily="34" charset="0"/>
              <a:buAutoNum type="arabicPeriod"/>
            </a:pPr>
            <a:r>
              <a:rPr lang="zh-CN" altLang="zh-CN" sz="2800" b="1" smtClean="0"/>
              <a:t>实用性：技术方案中推荐的各项技术是经济、有效和容易实施的；加上技术方案的完整性和简洁性，整个标准化技术是实用的</a:t>
            </a:r>
          </a:p>
          <a:p>
            <a:pPr marL="514350" indent="-514350">
              <a:buSzPct val="100000"/>
              <a:buFont typeface="Calibri" pitchFamily="34" charset="0"/>
              <a:buAutoNum type="arabicPeriod"/>
            </a:pPr>
            <a:r>
              <a:rPr lang="zh-CN" altLang="zh-CN" sz="2800" b="1" smtClean="0"/>
              <a:t>简洁性：在保证完整性要求的前提下，应力求简洁，不仅要避免出现多余的非技术语言，对于那些与质量安全无关或关系小的环节也不做具体的技术规定</a:t>
            </a:r>
            <a:endParaRPr lang="zh-CN" altLang="en-US" sz="2800" b="1"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1"/>
          <p:cNvSpPr>
            <a:spLocks noGrp="1"/>
          </p:cNvSpPr>
          <p:nvPr>
            <p:ph type="title"/>
          </p:nvPr>
        </p:nvSpPr>
        <p:spPr>
          <a:xfrm>
            <a:off x="468313" y="476250"/>
            <a:ext cx="8229600" cy="865188"/>
          </a:xfrm>
        </p:spPr>
        <p:txBody>
          <a:bodyPr/>
          <a:lstStyle/>
          <a:p>
            <a:r>
              <a:rPr lang="zh-CN" altLang="zh-CN" b="1" smtClean="0">
                <a:solidFill>
                  <a:srgbClr val="FFC000"/>
                </a:solidFill>
              </a:rPr>
              <a:t>标准化技术方案</a:t>
            </a:r>
            <a:r>
              <a:rPr lang="zh-CN" altLang="en-US" b="1" smtClean="0">
                <a:solidFill>
                  <a:srgbClr val="FFC000"/>
                </a:solidFill>
              </a:rPr>
              <a:t>的要求（二）</a:t>
            </a:r>
          </a:p>
        </p:txBody>
      </p:sp>
      <p:sp>
        <p:nvSpPr>
          <p:cNvPr id="81923" name="内容占位符 2"/>
          <p:cNvSpPr>
            <a:spLocks noGrp="1"/>
          </p:cNvSpPr>
          <p:nvPr>
            <p:ph idx="1"/>
          </p:nvPr>
        </p:nvSpPr>
        <p:spPr>
          <a:xfrm>
            <a:off x="457200" y="1844675"/>
            <a:ext cx="8229600" cy="4608513"/>
          </a:xfrm>
        </p:spPr>
        <p:txBody>
          <a:bodyPr/>
          <a:lstStyle/>
          <a:p>
            <a:pPr>
              <a:buFont typeface="Wingdings 2" pitchFamily="18" charset="2"/>
              <a:buNone/>
            </a:pPr>
            <a:r>
              <a:rPr lang="en-US" altLang="zh-CN" smtClean="0"/>
              <a:t>5. </a:t>
            </a:r>
            <a:r>
              <a:rPr lang="zh-CN" altLang="zh-CN" b="1" smtClean="0"/>
              <a:t>完整性：</a:t>
            </a:r>
            <a:endParaRPr lang="en-US" altLang="zh-CN" b="1" smtClean="0"/>
          </a:p>
          <a:p>
            <a:pPr lvl="1"/>
            <a:r>
              <a:rPr lang="zh-CN" altLang="zh-CN" b="1" smtClean="0"/>
              <a:t>技术方案应涵盖某一种（类）农产品生产的全过程，特别是与农产品安全有一定关系的环节不能遗漏；</a:t>
            </a:r>
            <a:endParaRPr lang="en-US" altLang="zh-CN" b="1" smtClean="0"/>
          </a:p>
          <a:p>
            <a:pPr lvl="1"/>
            <a:r>
              <a:rPr lang="zh-CN" altLang="zh-CN" b="1" smtClean="0"/>
              <a:t>与其他标准不同，农业生产技术规范类标准的各个技术环节最好是直接表述，不用“参照…执行”等类似的间接表述；</a:t>
            </a:r>
            <a:endParaRPr lang="en-US" altLang="zh-CN" b="1" smtClean="0"/>
          </a:p>
          <a:p>
            <a:pPr lvl="1"/>
            <a:r>
              <a:rPr lang="zh-CN" altLang="zh-CN" b="1" smtClean="0"/>
              <a:t>提供的技术形式应是成套的，包括技术标准、以该技术标准为基础的通俗性手册（</a:t>
            </a:r>
            <a:r>
              <a:rPr lang="en-US" altLang="zh-CN" b="1" smtClean="0"/>
              <a:t>32</a:t>
            </a:r>
            <a:r>
              <a:rPr lang="zh-CN" altLang="zh-CN" b="1" smtClean="0"/>
              <a:t>开本，可方便地放入衣袋）和模式图。</a:t>
            </a:r>
            <a:endParaRPr lang="zh-CN" altLang="en-US" b="1"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4284663" y="82550"/>
            <a:ext cx="4859337" cy="6775450"/>
          </a:xfrm>
          <a:prstGeom prst="rect">
            <a:avLst/>
          </a:prstGeom>
          <a:noFill/>
          <a:ln w="9525">
            <a:noFill/>
            <a:miter lim="800000"/>
            <a:headEnd/>
            <a:tailEnd/>
          </a:ln>
        </p:spPr>
      </p:pic>
      <p:pic>
        <p:nvPicPr>
          <p:cNvPr id="82947" name="Picture 3"/>
          <p:cNvPicPr>
            <a:picLocks noChangeAspect="1" noChangeArrowheads="1"/>
          </p:cNvPicPr>
          <p:nvPr/>
        </p:nvPicPr>
        <p:blipFill>
          <a:blip r:embed="rId3" cstate="print"/>
          <a:srcRect/>
          <a:stretch>
            <a:fillRect/>
          </a:stretch>
        </p:blipFill>
        <p:spPr bwMode="auto">
          <a:xfrm>
            <a:off x="34925" y="144463"/>
            <a:ext cx="4284663" cy="638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39752" y="2492896"/>
            <a:ext cx="4104456" cy="1569660"/>
          </a:xfrm>
          <a:prstGeom prst="rect">
            <a:avLst/>
          </a:prstGeom>
          <a:noFill/>
        </p:spPr>
        <p:txBody>
          <a:bodyPr>
            <a:spAutoFit/>
          </a:bodyPr>
          <a:lstStyle/>
          <a:p>
            <a:pPr algn="ctr" fontAlgn="auto">
              <a:spcBef>
                <a:spcPts val="0"/>
              </a:spcBef>
              <a:spcAft>
                <a:spcPts val="0"/>
              </a:spcAft>
              <a:defRPr/>
            </a:pPr>
            <a:r>
              <a:rPr lang="zh-CN" altLang="en-US" sz="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华文行楷" pitchFamily="2" charset="-122"/>
                <a:ea typeface="华文行楷" pitchFamily="2" charset="-122"/>
              </a:rPr>
              <a:t>谢谢！</a:t>
            </a:r>
            <a:endParaRPr lang="zh-CN" altLang="en-US" sz="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468313" y="549275"/>
            <a:ext cx="6911975" cy="1223963"/>
          </a:xfrm>
        </p:spPr>
        <p:txBody>
          <a:bodyPr/>
          <a:lstStyle/>
          <a:p>
            <a:r>
              <a:rPr lang="zh-CN" altLang="en-US" sz="3600" b="1" smtClean="0">
                <a:ea typeface="宋体" charset="-122"/>
              </a:rPr>
              <a:t>农产品安全的概念：</a:t>
            </a:r>
            <a:r>
              <a:rPr lang="en-US" altLang="zh-CN" sz="3600" b="1" smtClean="0">
                <a:ea typeface="宋体" charset="-122"/>
              </a:rPr>
              <a:t/>
            </a:r>
            <a:br>
              <a:rPr lang="en-US" altLang="zh-CN" sz="3600" b="1" smtClean="0">
                <a:ea typeface="宋体" charset="-122"/>
              </a:rPr>
            </a:br>
            <a:r>
              <a:rPr lang="en-US" altLang="zh-CN" sz="3600" b="1" smtClean="0">
                <a:ea typeface="宋体" charset="-122"/>
              </a:rPr>
              <a:t>                       </a:t>
            </a:r>
            <a:r>
              <a:rPr lang="zh-CN" altLang="en-US" sz="3600" b="1" smtClean="0">
                <a:ea typeface="宋体" charset="-122"/>
              </a:rPr>
              <a:t>从卫生到</a:t>
            </a:r>
            <a:r>
              <a:rPr lang="zh-CN" altLang="en-US" sz="3600" b="1" smtClean="0">
                <a:solidFill>
                  <a:srgbClr val="0070C0"/>
                </a:solidFill>
                <a:ea typeface="宋体" charset="-122"/>
              </a:rPr>
              <a:t>营养和声称</a:t>
            </a:r>
          </a:p>
        </p:txBody>
      </p:sp>
      <p:sp>
        <p:nvSpPr>
          <p:cNvPr id="14339" name="内容占位符 2"/>
          <p:cNvSpPr>
            <a:spLocks noGrp="1"/>
          </p:cNvSpPr>
          <p:nvPr>
            <p:ph idx="1"/>
          </p:nvPr>
        </p:nvSpPr>
        <p:spPr>
          <a:xfrm>
            <a:off x="323850" y="2060575"/>
            <a:ext cx="8496300" cy="4389438"/>
          </a:xfrm>
        </p:spPr>
        <p:txBody>
          <a:bodyPr/>
          <a:lstStyle/>
          <a:p>
            <a:r>
              <a:rPr lang="zh-CN" altLang="en-US" sz="2400" b="1" smtClean="0">
                <a:solidFill>
                  <a:srgbClr val="0070C0"/>
                </a:solidFill>
              </a:rPr>
              <a:t>阜阳劣质奶粉事件： </a:t>
            </a:r>
            <a:r>
              <a:rPr lang="en-US" altLang="zh-CN" sz="2400" b="1" smtClean="0"/>
              <a:t>2003</a:t>
            </a:r>
            <a:r>
              <a:rPr lang="zh-CN" altLang="en-US" sz="2400" b="1" smtClean="0"/>
              <a:t>年前后发生在我国大陆地区的制造、销售劣质奶粉和一系列因为食用“劣质奶粉”导致婴幼儿致病、致死的相关事件，安徽阜阳为重灾区和爆发地</a:t>
            </a:r>
            <a:endParaRPr lang="en-US" altLang="zh-CN" sz="2400" b="1" smtClean="0"/>
          </a:p>
          <a:p>
            <a:r>
              <a:rPr lang="zh-CN" altLang="en-US" sz="2400" b="1" smtClean="0"/>
              <a:t>危害对象是以哺食奶粉为主的新生婴幼儿，主要危害是由于蛋白质摄入不足，导致营养不良，出现造血功能障碍、内脏功能衰竭、免疫力低下等，症状表现“头大、嘴小、浮肿、低烧”等</a:t>
            </a:r>
            <a:endParaRPr lang="en-US" altLang="zh-CN" sz="2400" b="1" smtClean="0"/>
          </a:p>
          <a:p>
            <a:r>
              <a:rPr lang="en-US" altLang="zh-CN" sz="2400" b="1" smtClean="0"/>
              <a:t>2004</a:t>
            </a:r>
            <a:r>
              <a:rPr lang="zh-CN" altLang="en-US" sz="2400" b="1" smtClean="0"/>
              <a:t>年</a:t>
            </a:r>
            <a:r>
              <a:rPr lang="en-US" altLang="zh-CN" sz="2400" b="1" smtClean="0"/>
              <a:t>4</a:t>
            </a:r>
            <a:r>
              <a:rPr lang="zh-CN" altLang="en-US" sz="2400" b="1" smtClean="0"/>
              <a:t>月国务院调查组调查结果：阜阳地区</a:t>
            </a:r>
            <a:r>
              <a:rPr lang="en-US" altLang="zh-CN" sz="2400" b="1" smtClean="0"/>
              <a:t>2003</a:t>
            </a:r>
            <a:r>
              <a:rPr lang="zh-CN" altLang="en-US" sz="2400" b="1" smtClean="0"/>
              <a:t>年</a:t>
            </a:r>
            <a:r>
              <a:rPr lang="en-US" altLang="zh-CN" sz="2400" b="1" smtClean="0"/>
              <a:t>5</a:t>
            </a:r>
            <a:r>
              <a:rPr lang="zh-CN" altLang="en-US" sz="2400" b="1" smtClean="0"/>
              <a:t>月</a:t>
            </a:r>
            <a:r>
              <a:rPr lang="en-US" altLang="zh-CN" sz="2400" b="1" smtClean="0"/>
              <a:t>1</a:t>
            </a:r>
            <a:r>
              <a:rPr lang="zh-CN" altLang="en-US" sz="2400" b="1" smtClean="0"/>
              <a:t>日以后出生、以奶粉喂养为主的婴儿中共有轻中度营养不良婴儿</a:t>
            </a:r>
            <a:r>
              <a:rPr lang="en-US" altLang="zh-CN" sz="2400" b="1" smtClean="0"/>
              <a:t>189</a:t>
            </a:r>
            <a:r>
              <a:rPr lang="zh-CN" altLang="en-US" sz="2400" b="1" smtClean="0"/>
              <a:t>例；全国已有山东、成都、江西、太原、广东、兰州、辽宁、海南、武汉、长沙、深圳、浙江、河北、北京、广州等地发现类似病例</a:t>
            </a:r>
          </a:p>
          <a:p>
            <a:endParaRPr lang="zh-CN" altLang="en-US" smtClean="0"/>
          </a:p>
        </p:txBody>
      </p:sp>
      <p:pic>
        <p:nvPicPr>
          <p:cNvPr id="14340" name="Picture 2" descr="http://g.hiphotos.baidu.com/baike/s%3D220/sign=d193ed8f462309f7e36faa10420f0c39/64380cd7912397dd3f9d601f5982b2b7d1a287c1.jpg"/>
          <p:cNvPicPr>
            <a:picLocks noChangeAspect="1" noChangeArrowheads="1"/>
          </p:cNvPicPr>
          <p:nvPr/>
        </p:nvPicPr>
        <p:blipFill>
          <a:blip r:embed="rId2" cstate="print"/>
          <a:srcRect/>
          <a:stretch>
            <a:fillRect/>
          </a:stretch>
        </p:blipFill>
        <p:spPr bwMode="auto">
          <a:xfrm>
            <a:off x="7412038" y="44450"/>
            <a:ext cx="1624012" cy="201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468313" y="238125"/>
            <a:ext cx="7920037" cy="1030288"/>
          </a:xfrm>
        </p:spPr>
        <p:txBody>
          <a:bodyPr/>
          <a:lstStyle/>
          <a:p>
            <a:r>
              <a:rPr lang="zh-CN" altLang="zh-CN" sz="4000" b="1" smtClean="0">
                <a:ea typeface="宋体" charset="-122"/>
              </a:rPr>
              <a:t>农产品安全</a:t>
            </a:r>
            <a:r>
              <a:rPr lang="zh-CN" altLang="en-US" sz="4000" b="1" smtClean="0">
                <a:ea typeface="宋体" charset="-122"/>
              </a:rPr>
              <a:t>的概念：从</a:t>
            </a:r>
            <a:r>
              <a:rPr lang="zh-CN" altLang="zh-CN" sz="4000" b="1" smtClean="0">
                <a:ea typeface="宋体" charset="-122"/>
              </a:rPr>
              <a:t>结果</a:t>
            </a:r>
            <a:r>
              <a:rPr lang="zh-CN" altLang="en-US" sz="4000" b="1" smtClean="0">
                <a:ea typeface="宋体" charset="-122"/>
              </a:rPr>
              <a:t>到</a:t>
            </a:r>
            <a:r>
              <a:rPr lang="zh-CN" altLang="zh-CN" sz="4000" b="1" smtClean="0">
                <a:ea typeface="宋体" charset="-122"/>
              </a:rPr>
              <a:t>过程</a:t>
            </a:r>
            <a:endParaRPr lang="zh-CN" altLang="en-US" sz="4000" b="1" smtClean="0">
              <a:ea typeface="宋体" charset="-122"/>
            </a:endParaRPr>
          </a:p>
        </p:txBody>
      </p:sp>
      <p:sp>
        <p:nvSpPr>
          <p:cNvPr id="15363" name="内容占位符 2"/>
          <p:cNvSpPr>
            <a:spLocks noGrp="1"/>
          </p:cNvSpPr>
          <p:nvPr>
            <p:ph idx="1"/>
          </p:nvPr>
        </p:nvSpPr>
        <p:spPr>
          <a:xfrm>
            <a:off x="457200" y="1752600"/>
            <a:ext cx="8382000" cy="4556125"/>
          </a:xfrm>
        </p:spPr>
        <p:txBody>
          <a:bodyPr/>
          <a:lstStyle/>
          <a:p>
            <a:pPr>
              <a:lnSpc>
                <a:spcPts val="4000"/>
              </a:lnSpc>
            </a:pPr>
            <a:r>
              <a:rPr lang="zh-CN" altLang="zh-CN" sz="2800" b="1" smtClean="0">
                <a:solidFill>
                  <a:srgbClr val="000000"/>
                </a:solidFill>
              </a:rPr>
              <a:t>最终产品的检测有很大的局限性，不可能对成千上万个危害因子都进行检测。</a:t>
            </a:r>
            <a:endParaRPr lang="en-US" altLang="zh-CN" sz="2800" b="1" smtClean="0">
              <a:solidFill>
                <a:srgbClr val="000000"/>
              </a:solidFill>
            </a:endParaRPr>
          </a:p>
          <a:p>
            <a:pPr>
              <a:lnSpc>
                <a:spcPts val="4000"/>
              </a:lnSpc>
            </a:pPr>
            <a:r>
              <a:rPr lang="zh-CN" altLang="zh-CN" sz="2800" b="1" smtClean="0">
                <a:solidFill>
                  <a:srgbClr val="000000"/>
                </a:solidFill>
              </a:rPr>
              <a:t>生产过程中发生的某些危害</a:t>
            </a:r>
            <a:r>
              <a:rPr lang="zh-CN" altLang="en-US" sz="2800" b="1" smtClean="0">
                <a:solidFill>
                  <a:srgbClr val="000000"/>
                </a:solidFill>
              </a:rPr>
              <a:t>因子</a:t>
            </a:r>
            <a:r>
              <a:rPr lang="zh-CN" altLang="zh-CN" sz="2800" b="1" smtClean="0">
                <a:solidFill>
                  <a:srgbClr val="000000"/>
                </a:solidFill>
              </a:rPr>
              <a:t>，在最终产品中难以检测或不可检测</a:t>
            </a:r>
            <a:r>
              <a:rPr lang="zh-CN" altLang="en-US" sz="2800" b="1" smtClean="0">
                <a:solidFill>
                  <a:srgbClr val="000000"/>
                </a:solidFill>
              </a:rPr>
              <a:t>（如地沟油）</a:t>
            </a:r>
            <a:r>
              <a:rPr lang="zh-CN" altLang="zh-CN" sz="2800" b="1" smtClean="0">
                <a:solidFill>
                  <a:srgbClr val="000000"/>
                </a:solidFill>
              </a:rPr>
              <a:t>。</a:t>
            </a:r>
            <a:endParaRPr lang="zh-CN" altLang="en-US" sz="2800" b="1" smtClean="0">
              <a:solidFill>
                <a:srgbClr val="000000"/>
              </a:solidFill>
            </a:endParaRPr>
          </a:p>
          <a:p>
            <a:pPr>
              <a:lnSpc>
                <a:spcPts val="4000"/>
              </a:lnSpc>
            </a:pPr>
            <a:r>
              <a:rPr lang="zh-CN" altLang="zh-CN" sz="2800" b="1" smtClean="0">
                <a:solidFill>
                  <a:srgbClr val="000000"/>
                </a:solidFill>
              </a:rPr>
              <a:t>农产品样品的代表性很差，一个样品很难代表不同田块、不同农户和不同采收时间的产品。</a:t>
            </a:r>
            <a:endParaRPr lang="en-US" altLang="zh-CN" sz="2800" b="1" smtClean="0">
              <a:solidFill>
                <a:srgbClr val="000000"/>
              </a:solidFill>
            </a:endParaRPr>
          </a:p>
          <a:p>
            <a:pPr>
              <a:lnSpc>
                <a:spcPts val="4000"/>
              </a:lnSpc>
            </a:pPr>
            <a:r>
              <a:rPr lang="zh-CN" altLang="zh-CN" sz="2800" b="1" smtClean="0">
                <a:solidFill>
                  <a:srgbClr val="000000"/>
                </a:solidFill>
              </a:rPr>
              <a:t>涵盖农产品种植、养殖、加工、包装、贮藏、运输、销售和消费等从土地到餐桌的各个环节</a:t>
            </a:r>
            <a:endParaRPr lang="en-US" altLang="zh-CN" sz="2800" b="1" smtClean="0">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5223</TotalTime>
  <Words>5785</Words>
  <Application>Microsoft Office PowerPoint</Application>
  <PresentationFormat>全屏显示(4:3)</PresentationFormat>
  <Paragraphs>592</Paragraphs>
  <Slides>77</Slides>
  <Notes>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77</vt:i4>
      </vt:variant>
    </vt:vector>
  </HeadingPairs>
  <TitlesOfParts>
    <vt:vector size="89" baseType="lpstr">
      <vt:lpstr>Constantia</vt:lpstr>
      <vt:lpstr>宋体</vt:lpstr>
      <vt:lpstr>Arial</vt:lpstr>
      <vt:lpstr>Calibri</vt:lpstr>
      <vt:lpstr>隶书</vt:lpstr>
      <vt:lpstr>Wingdings 2</vt:lpstr>
      <vt:lpstr>黑体</vt:lpstr>
      <vt:lpstr>Wingdings</vt:lpstr>
      <vt:lpstr>Times New Roman</vt:lpstr>
      <vt:lpstr>华文新魏</vt:lpstr>
      <vt:lpstr>流畅</vt:lpstr>
      <vt:lpstr>Worksheet</vt:lpstr>
      <vt:lpstr>农产品安全形势与风险分析</vt:lpstr>
      <vt:lpstr>交 流 内 容</vt:lpstr>
      <vt:lpstr>一、农业生产特点与农产品安全概念</vt:lpstr>
      <vt:lpstr>农业生产特点与农产品安全</vt:lpstr>
      <vt:lpstr>危害因子多</vt:lpstr>
      <vt:lpstr>样品的代表性差</vt:lpstr>
      <vt:lpstr>农产品批次很多</vt:lpstr>
      <vt:lpstr>农产品安全的概念：                        从卫生到营养和声称</vt:lpstr>
      <vt:lpstr>农产品安全的概念：从结果到过程</vt:lpstr>
      <vt:lpstr>疯牛病危机：检测困难</vt:lpstr>
      <vt:lpstr>2013年恒天然乳制品肉毒杆菌污染</vt:lpstr>
      <vt:lpstr>肉毒杆菌污染调查报告</vt:lpstr>
      <vt:lpstr>农产品安全的概念：从现实到未来</vt:lpstr>
      <vt:lpstr>我国农产品重金属污染的根源</vt:lpstr>
      <vt:lpstr>二、农产品安全形势</vt:lpstr>
      <vt:lpstr>对我国农产品（食品）安全现状的基本判断</vt:lpstr>
      <vt:lpstr>1. 急性食物中毒显著减少</vt:lpstr>
      <vt:lpstr>2. 食物对人类健康的慢性危害日益突出</vt:lpstr>
      <vt:lpstr>3. 农兽药残留总体上明显相好 但局部性的问题依然频发</vt:lpstr>
      <vt:lpstr>超标较多的农产品和农兽药</vt:lpstr>
      <vt:lpstr>幻灯片 21</vt:lpstr>
      <vt:lpstr>草莓农药残留状况 2004-2008年实例</vt:lpstr>
      <vt:lpstr>草莓农药残留状况（2010-2011年实例）</vt:lpstr>
      <vt:lpstr>2011年末绿色和平超市蔬果农药残留检测报告</vt:lpstr>
      <vt:lpstr>三唑磷的风险</vt:lpstr>
      <vt:lpstr>绿色和平：2012年茶叶农药调查报告</vt:lpstr>
      <vt:lpstr>2012年3月28日 在浙江省嵊州市三界镇的茶园，绿色和平工作人员发现了国家禁用的农药灭多威和甲胺磷</vt:lpstr>
      <vt:lpstr>4. 违法添加非食用物质和滥用食品添加剂问题仍然严重</vt:lpstr>
      <vt:lpstr>5. 重金属污染的恶化趋势明显</vt:lpstr>
      <vt:lpstr>幻灯片 30</vt:lpstr>
      <vt:lpstr>6. 其他危害物有很大的不确定性</vt:lpstr>
      <vt:lpstr>三、农产品安全的风险分析</vt:lpstr>
      <vt:lpstr>（一）农产品（食品）安全的风险分析框架</vt:lpstr>
      <vt:lpstr>风险评估机构</vt:lpstr>
      <vt:lpstr>风险监管机构</vt:lpstr>
      <vt:lpstr>利益相关方之间的风险交流</vt:lpstr>
      <vt:lpstr>（二）危害物、危害、风险和超标及其关系</vt:lpstr>
      <vt:lpstr>超标与风险的关系</vt:lpstr>
      <vt:lpstr>  2011， “植物生长调节剂”风波</vt:lpstr>
      <vt:lpstr>关于“植物激素”的媒体报道</vt:lpstr>
      <vt:lpstr>氯吡脲的毒理学研究结论</vt:lpstr>
      <vt:lpstr>氯吡脲的使用登记情况</vt:lpstr>
      <vt:lpstr>主要国家氯吡脲残留限量标准 （mg/kg）</vt:lpstr>
      <vt:lpstr>氯吡脲在4种作物上的残留试验结果</vt:lpstr>
      <vt:lpstr>市售葡萄（左）和黄瓜（右）中 氯吡脲残留量的模拟分布</vt:lpstr>
      <vt:lpstr>各国氯吡脲膳食摄入风险评估结果比较</vt:lpstr>
      <vt:lpstr>海南‘毒’豇豆事件：发生</vt:lpstr>
      <vt:lpstr>海南“毒”豇豆事件：残留量和限量标准</vt:lpstr>
      <vt:lpstr>海南“毒”豇豆：风险多大？</vt:lpstr>
      <vt:lpstr>农药合理使用的相关法律规定</vt:lpstr>
      <vt:lpstr>禁用农药</vt:lpstr>
      <vt:lpstr>农药管理条例</vt:lpstr>
      <vt:lpstr>农药管理条例实施办法</vt:lpstr>
      <vt:lpstr>海南‘毒’豇豆事件根源： 生产过程中的农药使用管理</vt:lpstr>
      <vt:lpstr>海南‘毒’豇豆事件：影响</vt:lpstr>
      <vt:lpstr>海南‘毒’豇豆事件：当地官方反应</vt:lpstr>
      <vt:lpstr>海南‘毒’豇豆事件：农民的解释</vt:lpstr>
      <vt:lpstr>海南‘毒’豇豆事件:后续措施</vt:lpstr>
      <vt:lpstr>海南‘毒’豇豆事件：处理</vt:lpstr>
      <vt:lpstr>2002年余杭甲胺磷中毒事件</vt:lpstr>
      <vt:lpstr>空心菜中的甲胺磷残留与风险分析</vt:lpstr>
      <vt:lpstr>（三）农产品安全不可能是零风险</vt:lpstr>
      <vt:lpstr>2011年德国肠出血性大肠杆菌疫情</vt:lpstr>
      <vt:lpstr>2012年9月德国诺如病毒疫情爆发</vt:lpstr>
      <vt:lpstr>3013年新西兰奶粉硝酸盐超标</vt:lpstr>
      <vt:lpstr>四、如何产出安全的农产品</vt:lpstr>
      <vt:lpstr>农产品质量安全问题的产生原因</vt:lpstr>
      <vt:lpstr>如何产出安全的农产品</vt:lpstr>
      <vt:lpstr>加强生产过程管理</vt:lpstr>
      <vt:lpstr>农产品产地环境 保护</vt:lpstr>
      <vt:lpstr>合格的生产资料</vt:lpstr>
      <vt:lpstr>草莓克百威残留与假劣农药问题</vt:lpstr>
      <vt:lpstr>为农民提供良好的技术规范</vt:lpstr>
      <vt:lpstr>标准化技术方案的要求</vt:lpstr>
      <vt:lpstr>标准化技术方案的要求（二）</vt:lpstr>
      <vt:lpstr>幻灯片 76</vt:lpstr>
      <vt:lpstr>幻灯片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袁群英</cp:lastModifiedBy>
  <cp:revision>317</cp:revision>
  <dcterms:created xsi:type="dcterms:W3CDTF">2011-10-10T00:23:09Z</dcterms:created>
  <dcterms:modified xsi:type="dcterms:W3CDTF">2014-03-17T10:58:15Z</dcterms:modified>
</cp:coreProperties>
</file>